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4"/>
    <p:sldMasterId id="2147483723" r:id="rId5"/>
    <p:sldMasterId id="2147483724" r:id="rId6"/>
    <p:sldMasterId id="214748372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Lst>
  <p:sldSz cy="5143500" cx="9144000"/>
  <p:notesSz cx="6858000" cy="9144000"/>
  <p:embeddedFontLst>
    <p:embeddedFont>
      <p:font typeface="Roboto Slab"/>
      <p:regular r:id="rId40"/>
      <p:bold r:id="rId41"/>
    </p:embeddedFont>
    <p:embeddedFont>
      <p:font typeface="Roboto Medium"/>
      <p:regular r:id="rId42"/>
      <p:bold r:id="rId43"/>
      <p:italic r:id="rId44"/>
      <p:boldItalic r:id="rId45"/>
    </p:embeddedFont>
    <p:embeddedFont>
      <p:font typeface="Roboto"/>
      <p:regular r:id="rId46"/>
      <p:bold r:id="rId47"/>
      <p:italic r:id="rId48"/>
      <p:boldItalic r:id="rId49"/>
    </p:embeddedFont>
    <p:embeddedFont>
      <p:font typeface="Montserrat"/>
      <p:regular r:id="rId50"/>
      <p:bold r:id="rId51"/>
      <p:italic r:id="rId52"/>
      <p:boldItalic r:id="rId53"/>
    </p:embeddedFont>
    <p:embeddedFont>
      <p:font typeface="Montserrat Medium"/>
      <p:regular r:id="rId54"/>
      <p:bold r:id="rId55"/>
      <p:italic r:id="rId56"/>
      <p:boldItalic r:id="rId57"/>
    </p:embeddedFont>
    <p:embeddedFont>
      <p:font typeface="Helvetica Neue"/>
      <p:regular r:id="rId58"/>
      <p:bold r:id="rId59"/>
      <p:italic r:id="rId60"/>
      <p:boldItalic r:id="rId61"/>
    </p:embeddedFont>
    <p:embeddedFont>
      <p:font typeface="Helvetica Neue Ligh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lab-regular.fntdata"/><Relationship Id="rId42" Type="http://schemas.openxmlformats.org/officeDocument/2006/relationships/font" Target="fonts/RobotoMedium-regular.fntdata"/><Relationship Id="rId41" Type="http://schemas.openxmlformats.org/officeDocument/2006/relationships/font" Target="fonts/RobotoSlab-bold.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Roboto-regular.fntdata"/><Relationship Id="rId45" Type="http://schemas.openxmlformats.org/officeDocument/2006/relationships/font" Target="fonts/Roboto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Light-regular.fntdata"/><Relationship Id="rId61" Type="http://schemas.openxmlformats.org/officeDocument/2006/relationships/font" Target="fonts/HelveticaNeue-boldItalic.fntdata"/><Relationship Id="rId20" Type="http://schemas.openxmlformats.org/officeDocument/2006/relationships/slide" Target="slides/slide12.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4.xml"/><Relationship Id="rId21" Type="http://schemas.openxmlformats.org/officeDocument/2006/relationships/slide" Target="slides/slide13.xml"/><Relationship Id="rId65" Type="http://schemas.openxmlformats.org/officeDocument/2006/relationships/font" Target="fonts/HelveticaNeueLight-bold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HelveticaNeue-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3.xml"/><Relationship Id="rId55" Type="http://schemas.openxmlformats.org/officeDocument/2006/relationships/font" Target="fonts/MontserratMedium-bold.fntdata"/><Relationship Id="rId10" Type="http://schemas.openxmlformats.org/officeDocument/2006/relationships/slide" Target="slides/slide2.xml"/><Relationship Id="rId54" Type="http://schemas.openxmlformats.org/officeDocument/2006/relationships/font" Target="fonts/MontserratMedium-regular.fntdata"/><Relationship Id="rId13" Type="http://schemas.openxmlformats.org/officeDocument/2006/relationships/slide" Target="slides/slide5.xml"/><Relationship Id="rId57" Type="http://schemas.openxmlformats.org/officeDocument/2006/relationships/font" Target="fonts/MontserratMedium-boldItalic.fntdata"/><Relationship Id="rId12" Type="http://schemas.openxmlformats.org/officeDocument/2006/relationships/slide" Target="slides/slide4.xml"/><Relationship Id="rId56" Type="http://schemas.openxmlformats.org/officeDocument/2006/relationships/font" Target="fonts/MontserratMedium-italic.fntdata"/><Relationship Id="rId15" Type="http://schemas.openxmlformats.org/officeDocument/2006/relationships/slide" Target="slides/slide7.xml"/><Relationship Id="rId59" Type="http://schemas.openxmlformats.org/officeDocument/2006/relationships/font" Target="fonts/HelveticaNeue-bold.fntdata"/><Relationship Id="rId14" Type="http://schemas.openxmlformats.org/officeDocument/2006/relationships/slide" Target="slides/slide6.xml"/><Relationship Id="rId58" Type="http://schemas.openxmlformats.org/officeDocument/2006/relationships/font" Target="fonts/HelveticaNeue-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5a7a33ded7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5a7a33ded7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a7a33ded7_2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5a7a33ded7_2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5a7a33ded7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5a7a33ded7_2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5a7a33ded7_2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5a7a33ded7_2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5a7a33ded7_2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5a7a33ded7_2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a7a33ded7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15a7a33ded7_2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a7a33ded7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5a7a33ded7_2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a7a33ded7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5a7a33ded7_2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5a7a33ded7_2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15a7a33ded7_2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5a7a33ded7_2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5a7a33ded7_2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5a7a33ded7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15a7a33ded7_2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5a7a33ded7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5a7a33ded7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5a7a33ded7_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5a7a33ded7_2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5a7a33ded7_2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5a7a33ded7_2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5a7a33ded7_2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5a7a33ded7_2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5a7a33ded7_2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15a7a33ded7_2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5a7a33ded7_2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5a7a33ded7_2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5a7a33ded7_2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5a7a33ded7_2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5a7a33ded7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15a7a33ded7_2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5a7a33ded7_2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5a7a33ded7_2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5a7a33ded7_2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15a7a33ded7_2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5a7a33ded7_2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5a7a33ded7_2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a7a33ded7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5a7a33ded7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5a7a33ded7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5a7a33ded7_2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5a7a33ded7_2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5a7a33ded7_2_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5a7a33ded7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5a7a33ded7_2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5a7a33ded7_2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5a7a33ded7_2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a7a33ded7_2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5a7a33ded7_2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5a7a33ded7_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5a7a33ded7_2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5a7a33ded7_2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5a7a33ded7_2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a7a33ded7_2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5a7a33ded7_2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8.jpg"/><Relationship Id="rId6" Type="http://schemas.openxmlformats.org/officeDocument/2006/relationships/image" Target="../media/image1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5">
  <p:cSld name="TITLE_6">
    <p:spTree>
      <p:nvGrpSpPr>
        <p:cNvPr id="62" name="Shape 62"/>
        <p:cNvGrpSpPr/>
        <p:nvPr/>
      </p:nvGrpSpPr>
      <p:grpSpPr>
        <a:xfrm>
          <a:off x="0" y="0"/>
          <a:ext cx="0" cy="0"/>
          <a:chOff x="0" y="0"/>
          <a:chExt cx="0" cy="0"/>
        </a:xfrm>
      </p:grpSpPr>
      <p:sp>
        <p:nvSpPr>
          <p:cNvPr id="63" name="Google Shape;63;p16"/>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64" name="Google Shape;64;p16"/>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66" name="Google Shape;66;p16"/>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3" name="Google Shape;7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4" name="Google Shape;7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 name="Google Shape;8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8" name="Google Shape;88;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9" name="Google Shape;89;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6" name="Google Shape;96;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p:cSld name="TITLE_1">
    <p:spTree>
      <p:nvGrpSpPr>
        <p:cNvPr id="100" name="Shape 100"/>
        <p:cNvGrpSpPr/>
        <p:nvPr/>
      </p:nvGrpSpPr>
      <p:grpSpPr>
        <a:xfrm>
          <a:off x="0" y="0"/>
          <a:ext cx="0" cy="0"/>
          <a:chOff x="0" y="0"/>
          <a:chExt cx="0" cy="0"/>
        </a:xfrm>
      </p:grpSpPr>
      <p:sp>
        <p:nvSpPr>
          <p:cNvPr id="101" name="Google Shape;101;p26"/>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02" name="Google Shape;102;p26"/>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04" name="Google Shape;104;p26"/>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1">
  <p:cSld name="TITLE_2">
    <p:spTree>
      <p:nvGrpSpPr>
        <p:cNvPr id="105" name="Shape 105"/>
        <p:cNvGrpSpPr/>
        <p:nvPr/>
      </p:nvGrpSpPr>
      <p:grpSpPr>
        <a:xfrm>
          <a:off x="0" y="0"/>
          <a:ext cx="0" cy="0"/>
          <a:chOff x="0" y="0"/>
          <a:chExt cx="0" cy="0"/>
        </a:xfrm>
      </p:grpSpPr>
      <p:sp>
        <p:nvSpPr>
          <p:cNvPr id="106" name="Google Shape;106;p27"/>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07" name="Google Shape;107;p27"/>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08" name="Google Shape;10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09" name="Google Shape;109;p27"/>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2">
  <p:cSld name="TITLE_3">
    <p:spTree>
      <p:nvGrpSpPr>
        <p:cNvPr id="110" name="Shape 110"/>
        <p:cNvGrpSpPr/>
        <p:nvPr/>
      </p:nvGrpSpPr>
      <p:grpSpPr>
        <a:xfrm>
          <a:off x="0" y="0"/>
          <a:ext cx="0" cy="0"/>
          <a:chOff x="0" y="0"/>
          <a:chExt cx="0" cy="0"/>
        </a:xfrm>
      </p:grpSpPr>
      <p:sp>
        <p:nvSpPr>
          <p:cNvPr id="111" name="Google Shape;111;p28"/>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2" name="Google Shape;112;p28"/>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13" name="Google Shape;1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14" name="Google Shape;114;p28"/>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3">
  <p:cSld name="TITLE_4">
    <p:spTree>
      <p:nvGrpSpPr>
        <p:cNvPr id="115" name="Shape 115"/>
        <p:cNvGrpSpPr/>
        <p:nvPr/>
      </p:nvGrpSpPr>
      <p:grpSpPr>
        <a:xfrm>
          <a:off x="0" y="0"/>
          <a:ext cx="0" cy="0"/>
          <a:chOff x="0" y="0"/>
          <a:chExt cx="0" cy="0"/>
        </a:xfrm>
      </p:grpSpPr>
      <p:sp>
        <p:nvSpPr>
          <p:cNvPr id="116" name="Google Shape;116;p29"/>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7" name="Google Shape;117;p29"/>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18" name="Google Shape;1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19" name="Google Shape;119;p29"/>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4">
  <p:cSld name="TITLE_5">
    <p:spTree>
      <p:nvGrpSpPr>
        <p:cNvPr id="120" name="Shape 120"/>
        <p:cNvGrpSpPr/>
        <p:nvPr/>
      </p:nvGrpSpPr>
      <p:grpSpPr>
        <a:xfrm>
          <a:off x="0" y="0"/>
          <a:ext cx="0" cy="0"/>
          <a:chOff x="0" y="0"/>
          <a:chExt cx="0" cy="0"/>
        </a:xfrm>
      </p:grpSpPr>
      <p:sp>
        <p:nvSpPr>
          <p:cNvPr id="121" name="Google Shape;121;p30"/>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22" name="Google Shape;122;p30"/>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3" name="Google Shape;12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24" name="Google Shape;124;p30"/>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129" name="Shape 129"/>
        <p:cNvGrpSpPr/>
        <p:nvPr/>
      </p:nvGrpSpPr>
      <p:grpSpPr>
        <a:xfrm>
          <a:off x="0" y="0"/>
          <a:ext cx="0" cy="0"/>
          <a:chOff x="0" y="0"/>
          <a:chExt cx="0" cy="0"/>
        </a:xfrm>
      </p:grpSpPr>
      <p:sp>
        <p:nvSpPr>
          <p:cNvPr id="130" name="Google Shape;130;p32"/>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31" name="Google Shape;131;p32"/>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32" name="Google Shape;13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33" name="Google Shape;133;p32"/>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34" name="Shape 134"/>
        <p:cNvGrpSpPr/>
        <p:nvPr/>
      </p:nvGrpSpPr>
      <p:grpSpPr>
        <a:xfrm>
          <a:off x="0" y="0"/>
          <a:ext cx="0" cy="0"/>
          <a:chOff x="0" y="0"/>
          <a:chExt cx="0" cy="0"/>
        </a:xfrm>
      </p:grpSpPr>
      <p:sp>
        <p:nvSpPr>
          <p:cNvPr id="135" name="Google Shape;135;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6" name="Google Shape;136;p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7" name="Google Shape;13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sp>
        <p:nvSpPr>
          <p:cNvPr id="139" name="Google Shape;139;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40" name="Google Shape;140;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41" name="Google Shape;141;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sp>
        <p:nvSpPr>
          <p:cNvPr id="143" name="Google Shape;143;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4" name="Google Shape;14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145" name="Shape 145"/>
        <p:cNvGrpSpPr/>
        <p:nvPr/>
      </p:nvGrpSpPr>
      <p:grpSpPr>
        <a:xfrm>
          <a:off x="0" y="0"/>
          <a:ext cx="0" cy="0"/>
          <a:chOff x="0" y="0"/>
          <a:chExt cx="0" cy="0"/>
        </a:xfrm>
      </p:grpSpPr>
      <p:sp>
        <p:nvSpPr>
          <p:cNvPr id="146" name="Google Shape;146;p36"/>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7" name="Google Shape;147;p36"/>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8" name="Google Shape;148;p36"/>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149" name="Google Shape;14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150" name="Shape 150"/>
        <p:cNvGrpSpPr/>
        <p:nvPr/>
      </p:nvGrpSpPr>
      <p:grpSpPr>
        <a:xfrm>
          <a:off x="0" y="0"/>
          <a:ext cx="0" cy="0"/>
          <a:chOff x="0" y="0"/>
          <a:chExt cx="0" cy="0"/>
        </a:xfrm>
      </p:grpSpPr>
      <p:sp>
        <p:nvSpPr>
          <p:cNvPr id="151" name="Google Shape;151;p37"/>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2" name="Google Shape;152;p37"/>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3" name="Google Shape;153;p37"/>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154" name="Google Shape;15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155" name="Shape 155"/>
        <p:cNvGrpSpPr/>
        <p:nvPr/>
      </p:nvGrpSpPr>
      <p:grpSpPr>
        <a:xfrm>
          <a:off x="0" y="0"/>
          <a:ext cx="0" cy="0"/>
          <a:chOff x="0" y="0"/>
          <a:chExt cx="0" cy="0"/>
        </a:xfrm>
      </p:grpSpPr>
      <p:sp>
        <p:nvSpPr>
          <p:cNvPr id="156" name="Google Shape;156;p38"/>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7" name="Google Shape;157;p38"/>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8" name="Google Shape;158;p38"/>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159" name="Google Shape;15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3" name="Google Shape;163;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4" name="Google Shape;16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 name="Shape 165"/>
        <p:cNvGrpSpPr/>
        <p:nvPr/>
      </p:nvGrpSpPr>
      <p:grpSpPr>
        <a:xfrm>
          <a:off x="0" y="0"/>
          <a:ext cx="0" cy="0"/>
          <a:chOff x="0" y="0"/>
          <a:chExt cx="0" cy="0"/>
        </a:xfrm>
      </p:grpSpPr>
      <p:sp>
        <p:nvSpPr>
          <p:cNvPr id="166" name="Google Shape;16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7" name="Google Shape;16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168" name="Shape 168"/>
        <p:cNvGrpSpPr/>
        <p:nvPr/>
      </p:nvGrpSpPr>
      <p:grpSpPr>
        <a:xfrm>
          <a:off x="0" y="0"/>
          <a:ext cx="0" cy="0"/>
          <a:chOff x="0" y="0"/>
          <a:chExt cx="0" cy="0"/>
        </a:xfrm>
      </p:grpSpPr>
      <p:sp>
        <p:nvSpPr>
          <p:cNvPr id="169" name="Google Shape;16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70" name="Google Shape;170;p41"/>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171" name="Google Shape;171;p41"/>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172" name="Google Shape;172;p41"/>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173" name="Google Shape;173;p41"/>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4" name="Shape 174"/>
        <p:cNvGrpSpPr/>
        <p:nvPr/>
      </p:nvGrpSpPr>
      <p:grpSpPr>
        <a:xfrm>
          <a:off x="0" y="0"/>
          <a:ext cx="0" cy="0"/>
          <a:chOff x="0" y="0"/>
          <a:chExt cx="0" cy="0"/>
        </a:xfrm>
      </p:grpSpPr>
      <p:sp>
        <p:nvSpPr>
          <p:cNvPr id="175" name="Google Shape;175;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6" name="Google Shape;176;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7" name="Google Shape;17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178" name="Shape 178"/>
        <p:cNvGrpSpPr/>
        <p:nvPr/>
      </p:nvGrpSpPr>
      <p:grpSpPr>
        <a:xfrm>
          <a:off x="0" y="0"/>
          <a:ext cx="0" cy="0"/>
          <a:chOff x="0" y="0"/>
          <a:chExt cx="0" cy="0"/>
        </a:xfrm>
      </p:grpSpPr>
      <p:sp>
        <p:nvSpPr>
          <p:cNvPr id="179" name="Google Shape;179;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0" name="Google Shape;180;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181" name="Shape 181"/>
        <p:cNvGrpSpPr/>
        <p:nvPr/>
      </p:nvGrpSpPr>
      <p:grpSpPr>
        <a:xfrm>
          <a:off x="0" y="0"/>
          <a:ext cx="0" cy="0"/>
          <a:chOff x="0" y="0"/>
          <a:chExt cx="0" cy="0"/>
        </a:xfrm>
      </p:grpSpPr>
      <p:sp>
        <p:nvSpPr>
          <p:cNvPr id="182" name="Google Shape;182;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4" name="Google Shape;184;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5" name="Google Shape;185;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6" name="Google Shape;18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187" name="Shape 187"/>
        <p:cNvGrpSpPr/>
        <p:nvPr/>
      </p:nvGrpSpPr>
      <p:grpSpPr>
        <a:xfrm>
          <a:off x="0" y="0"/>
          <a:ext cx="0" cy="0"/>
          <a:chOff x="0" y="0"/>
          <a:chExt cx="0" cy="0"/>
        </a:xfrm>
      </p:grpSpPr>
      <p:pic>
        <p:nvPicPr>
          <p:cNvPr id="188" name="Google Shape;188;p45"/>
          <p:cNvPicPr preferRelativeResize="0"/>
          <p:nvPr/>
        </p:nvPicPr>
        <p:blipFill rotWithShape="1">
          <a:blip r:embed="rId2">
            <a:alphaModFix/>
          </a:blip>
          <a:srcRect b="0" l="39500" r="0" t="0"/>
          <a:stretch/>
        </p:blipFill>
        <p:spPr>
          <a:xfrm>
            <a:off x="6086475" y="0"/>
            <a:ext cx="4676625" cy="514350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189" name="Shape 189"/>
        <p:cNvGrpSpPr/>
        <p:nvPr/>
      </p:nvGrpSpPr>
      <p:grpSpPr>
        <a:xfrm>
          <a:off x="0" y="0"/>
          <a:ext cx="0" cy="0"/>
          <a:chOff x="0" y="0"/>
          <a:chExt cx="0" cy="0"/>
        </a:xfrm>
      </p:grpSpPr>
      <p:pic>
        <p:nvPicPr>
          <p:cNvPr id="190" name="Google Shape;190;p46"/>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191" name="Google Shape;191;p46"/>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192" name="Google Shape;192;p46"/>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193" name="Google Shape;193;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194" name="Google Shape;194;p46"/>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GB"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195" name="Google Shape;195;p46"/>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GB"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96" name="Google Shape;196;p46"/>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GB"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97" name="Google Shape;197;p46"/>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GB"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98" name="Google Shape;198;p46"/>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GB"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199" name="Google Shape;199;p46"/>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GB"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200" name="Google Shape;200;p46"/>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201" name="Google Shape;201;p46"/>
          <p:cNvPicPr preferRelativeResize="0"/>
          <p:nvPr/>
        </p:nvPicPr>
        <p:blipFill rotWithShape="1">
          <a:blip r:embed="rId5">
            <a:alphaModFix/>
          </a:blip>
          <a:srcRect b="1333" l="17602" r="17989" t="1332"/>
          <a:stretch/>
        </p:blipFill>
        <p:spPr>
          <a:xfrm>
            <a:off x="3723600" y="1557350"/>
            <a:ext cx="1696800" cy="1724100"/>
          </a:xfrm>
          <a:prstGeom prst="ellipse">
            <a:avLst/>
          </a:prstGeom>
          <a:noFill/>
          <a:ln>
            <a:noFill/>
          </a:ln>
        </p:spPr>
      </p:pic>
      <p:pic>
        <p:nvPicPr>
          <p:cNvPr id="202" name="Google Shape;202;p46"/>
          <p:cNvPicPr preferRelativeResize="0"/>
          <p:nvPr/>
        </p:nvPicPr>
        <p:blipFill rotWithShape="1">
          <a:blip r:embed="rId6">
            <a:alphaModFix/>
          </a:blip>
          <a:srcRect b="16677" l="26007" r="30254" t="16691"/>
          <a:stretch/>
        </p:blipFill>
        <p:spPr>
          <a:xfrm>
            <a:off x="6398425" y="1557350"/>
            <a:ext cx="1696800" cy="1724100"/>
          </a:xfrm>
          <a:prstGeom prst="ellipse">
            <a:avLst/>
          </a:prstGeom>
          <a:noFill/>
          <a:ln>
            <a:noFill/>
          </a:ln>
        </p:spPr>
      </p:pic>
      <p:sp>
        <p:nvSpPr>
          <p:cNvPr id="203" name="Google Shape;203;p46"/>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204" name="Google Shape;204;p46"/>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Interact with users through</a:t>
            </a:r>
            <a:br>
              <a:rPr b="0" i="0" lang="en-GB" sz="1400" u="none" cap="none" strike="noStrike">
                <a:solidFill>
                  <a:srgbClr val="000000"/>
                </a:solidFill>
                <a:latin typeface="Roboto"/>
                <a:ea typeface="Roboto"/>
                <a:cs typeface="Roboto"/>
                <a:sym typeface="Roboto"/>
              </a:rPr>
            </a:br>
            <a:r>
              <a:rPr b="0" i="0" lang="en-GB"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205" name="Google Shape;205;p46"/>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GB"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206" name="Google Shape;206;p46"/>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GB"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207" name="Shape 207"/>
        <p:cNvGrpSpPr/>
        <p:nvPr/>
      </p:nvGrpSpPr>
      <p:grpSpPr>
        <a:xfrm>
          <a:off x="0" y="0"/>
          <a:ext cx="0" cy="0"/>
          <a:chOff x="0" y="0"/>
          <a:chExt cx="0" cy="0"/>
        </a:xfrm>
      </p:grpSpPr>
      <p:pic>
        <p:nvPicPr>
          <p:cNvPr id="208" name="Google Shape;208;p47"/>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209" name="Google Shape;209;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210" name="Google Shape;210;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11" name="Google Shape;211;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212" name="Shape 212"/>
        <p:cNvGrpSpPr/>
        <p:nvPr/>
      </p:nvGrpSpPr>
      <p:grpSpPr>
        <a:xfrm>
          <a:off x="0" y="0"/>
          <a:ext cx="0" cy="0"/>
          <a:chOff x="0" y="0"/>
          <a:chExt cx="0" cy="0"/>
        </a:xfrm>
      </p:grpSpPr>
      <p:pic>
        <p:nvPicPr>
          <p:cNvPr id="213" name="Google Shape;213;p48"/>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214" name="Google Shape;214;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215" name="Google Shape;215;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16" name="Google Shape;216;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217" name="Shape 217"/>
        <p:cNvGrpSpPr/>
        <p:nvPr/>
      </p:nvGrpSpPr>
      <p:grpSpPr>
        <a:xfrm>
          <a:off x="0" y="0"/>
          <a:ext cx="0" cy="0"/>
          <a:chOff x="0" y="0"/>
          <a:chExt cx="0" cy="0"/>
        </a:xfrm>
      </p:grpSpPr>
      <p:pic>
        <p:nvPicPr>
          <p:cNvPr id="218" name="Google Shape;218;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219" name="Google Shape;219;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220" name="Google Shape;220;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21" name="Google Shape;221;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222" name="Shape 222"/>
        <p:cNvGrpSpPr/>
        <p:nvPr/>
      </p:nvGrpSpPr>
      <p:grpSpPr>
        <a:xfrm>
          <a:off x="0" y="0"/>
          <a:ext cx="0" cy="0"/>
          <a:chOff x="0" y="0"/>
          <a:chExt cx="0" cy="0"/>
        </a:xfrm>
      </p:grpSpPr>
      <p:pic>
        <p:nvPicPr>
          <p:cNvPr id="223" name="Google Shape;223;p50"/>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224" name="Google Shape;224;p50"/>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225" name="Google Shape;225;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26" name="Google Shape;226;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227" name="Shape 227"/>
        <p:cNvGrpSpPr/>
        <p:nvPr/>
      </p:nvGrpSpPr>
      <p:grpSpPr>
        <a:xfrm>
          <a:off x="0" y="0"/>
          <a:ext cx="0" cy="0"/>
          <a:chOff x="0" y="0"/>
          <a:chExt cx="0" cy="0"/>
        </a:xfrm>
      </p:grpSpPr>
      <p:pic>
        <p:nvPicPr>
          <p:cNvPr id="228" name="Google Shape;228;p51"/>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229" name="Google Shape;229;p51"/>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230" name="Google Shape;230;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31" name="Google Shape;231;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232" name="Shape 232"/>
        <p:cNvGrpSpPr/>
        <p:nvPr/>
      </p:nvGrpSpPr>
      <p:grpSpPr>
        <a:xfrm>
          <a:off x="0" y="0"/>
          <a:ext cx="0" cy="0"/>
          <a:chOff x="0" y="0"/>
          <a:chExt cx="0" cy="0"/>
        </a:xfrm>
      </p:grpSpPr>
      <p:pic>
        <p:nvPicPr>
          <p:cNvPr id="233" name="Google Shape;233;p52"/>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234" name="Google Shape;234;p52"/>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235" name="Google Shape;235;p5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36" name="Google Shape;236;p5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237" name="Shape 237"/>
        <p:cNvGrpSpPr/>
        <p:nvPr/>
      </p:nvGrpSpPr>
      <p:grpSpPr>
        <a:xfrm>
          <a:off x="0" y="0"/>
          <a:ext cx="0" cy="0"/>
          <a:chOff x="0" y="0"/>
          <a:chExt cx="0" cy="0"/>
        </a:xfrm>
      </p:grpSpPr>
      <p:pic>
        <p:nvPicPr>
          <p:cNvPr id="238" name="Google Shape;238;p53"/>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239" name="Google Shape;239;p5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40" name="Google Shape;240;p5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241" name="Shape 241"/>
        <p:cNvGrpSpPr/>
        <p:nvPr/>
      </p:nvGrpSpPr>
      <p:grpSpPr>
        <a:xfrm>
          <a:off x="0" y="0"/>
          <a:ext cx="0" cy="0"/>
          <a:chOff x="0" y="0"/>
          <a:chExt cx="0" cy="0"/>
        </a:xfrm>
      </p:grpSpPr>
      <p:pic>
        <p:nvPicPr>
          <p:cNvPr id="242" name="Google Shape;242;p54"/>
          <p:cNvPicPr preferRelativeResize="0"/>
          <p:nvPr/>
        </p:nvPicPr>
        <p:blipFill rotWithShape="1">
          <a:blip r:embed="rId2">
            <a:alphaModFix/>
          </a:blip>
          <a:srcRect b="0" l="10533" r="1684" t="0"/>
          <a:stretch/>
        </p:blipFill>
        <p:spPr>
          <a:xfrm>
            <a:off x="3355950" y="489350"/>
            <a:ext cx="5485124" cy="4280024"/>
          </a:xfrm>
          <a:prstGeom prst="rect">
            <a:avLst/>
          </a:prstGeom>
          <a:noFill/>
          <a:ln>
            <a:noFill/>
          </a:ln>
        </p:spPr>
      </p:pic>
      <p:pic>
        <p:nvPicPr>
          <p:cNvPr descr="Image" id="243" name="Google Shape;243;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44" name="Google Shape;244;p5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245" name="Shape 245"/>
        <p:cNvGrpSpPr/>
        <p:nvPr/>
      </p:nvGrpSpPr>
      <p:grpSpPr>
        <a:xfrm>
          <a:off x="0" y="0"/>
          <a:ext cx="0" cy="0"/>
          <a:chOff x="0" y="0"/>
          <a:chExt cx="0" cy="0"/>
        </a:xfrm>
      </p:grpSpPr>
      <p:pic>
        <p:nvPicPr>
          <p:cNvPr descr="Image" id="246" name="Google Shape;246;p55"/>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47" name="Google Shape;247;p55"/>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48" name="Shape 248"/>
        <p:cNvGrpSpPr/>
        <p:nvPr/>
      </p:nvGrpSpPr>
      <p:grpSpPr>
        <a:xfrm>
          <a:off x="0" y="0"/>
          <a:ext cx="0" cy="0"/>
          <a:chOff x="0" y="0"/>
          <a:chExt cx="0" cy="0"/>
        </a:xfrm>
      </p:grpSpPr>
      <p:pic>
        <p:nvPicPr>
          <p:cNvPr descr="Image" id="249" name="Google Shape;249;p5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50" name="Google Shape;250;p56"/>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51" name="Google Shape;251;p56"/>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252" name="Google Shape;252;p5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53" name="Google Shape;253;p56"/>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254" name="Shape 254"/>
        <p:cNvGrpSpPr/>
        <p:nvPr/>
      </p:nvGrpSpPr>
      <p:grpSpPr>
        <a:xfrm>
          <a:off x="0" y="0"/>
          <a:ext cx="0" cy="0"/>
          <a:chOff x="0" y="0"/>
          <a:chExt cx="0" cy="0"/>
        </a:xfrm>
      </p:grpSpPr>
      <p:pic>
        <p:nvPicPr>
          <p:cNvPr id="255" name="Google Shape;255;p57"/>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256" name="Google Shape;256;p57"/>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257" name="Google Shape;257;p57"/>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258" name="Google Shape;258;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259" name="Shape 259"/>
        <p:cNvGrpSpPr/>
        <p:nvPr/>
      </p:nvGrpSpPr>
      <p:grpSpPr>
        <a:xfrm>
          <a:off x="0" y="0"/>
          <a:ext cx="0" cy="0"/>
          <a:chOff x="0" y="0"/>
          <a:chExt cx="0" cy="0"/>
        </a:xfrm>
      </p:grpSpPr>
      <p:pic>
        <p:nvPicPr>
          <p:cNvPr id="260" name="Google Shape;260;p58"/>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61" name="Shape 261"/>
        <p:cNvGrpSpPr/>
        <p:nvPr/>
      </p:nvGrpSpPr>
      <p:grpSpPr>
        <a:xfrm>
          <a:off x="0" y="0"/>
          <a:ext cx="0" cy="0"/>
          <a:chOff x="0" y="0"/>
          <a:chExt cx="0" cy="0"/>
        </a:xfrm>
      </p:grpSpPr>
      <p:pic>
        <p:nvPicPr>
          <p:cNvPr id="262" name="Google Shape;262;p59"/>
          <p:cNvPicPr preferRelativeResize="0"/>
          <p:nvPr/>
        </p:nvPicPr>
        <p:blipFill rotWithShape="1">
          <a:blip r:embed="rId2">
            <a:alphaModFix/>
          </a:blip>
          <a:srcRect b="0" l="14558" r="0" t="0"/>
          <a:stretch/>
        </p:blipFill>
        <p:spPr>
          <a:xfrm>
            <a:off x="4937925" y="1236400"/>
            <a:ext cx="3689969" cy="2879272"/>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263" name="Shape 263"/>
        <p:cNvGrpSpPr/>
        <p:nvPr/>
      </p:nvGrpSpPr>
      <p:grpSpPr>
        <a:xfrm>
          <a:off x="0" y="0"/>
          <a:ext cx="0" cy="0"/>
          <a:chOff x="0" y="0"/>
          <a:chExt cx="0" cy="0"/>
        </a:xfrm>
      </p:grpSpPr>
      <p:pic>
        <p:nvPicPr>
          <p:cNvPr id="264" name="Google Shape;264;p60"/>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265" name="Google Shape;265;p60"/>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rgbClr val="434343"/>
                </a:solidFill>
                <a:latin typeface="Montserrat"/>
                <a:ea typeface="Montserrat"/>
                <a:cs typeface="Montserrat"/>
                <a:sym typeface="Montserrat"/>
              </a:rPr>
              <a:t>Hear, forget. See, remember</a:t>
            </a:r>
            <a:r>
              <a:rPr b="1" i="0" lang="en-GB" sz="3000" u="none" cap="none" strike="noStrike">
                <a:solidFill>
                  <a:srgbClr val="2DC5FA"/>
                </a:solidFill>
                <a:latin typeface="Montserrat"/>
                <a:ea typeface="Montserrat"/>
                <a:cs typeface="Montserrat"/>
                <a:sym typeface="Montserrat"/>
              </a:rPr>
              <a:t>.</a:t>
            </a:r>
            <a:r>
              <a:rPr b="1" i="0" lang="en-GB"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GB"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266" name="Google Shape;266;p6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67" name="Google Shape;267;p6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268" name="Shape 268"/>
        <p:cNvGrpSpPr/>
        <p:nvPr/>
      </p:nvGrpSpPr>
      <p:grpSpPr>
        <a:xfrm>
          <a:off x="0" y="0"/>
          <a:ext cx="0" cy="0"/>
          <a:chOff x="0" y="0"/>
          <a:chExt cx="0" cy="0"/>
        </a:xfrm>
      </p:grpSpPr>
      <p:pic>
        <p:nvPicPr>
          <p:cNvPr descr="Image" id="269" name="Google Shape;269;p6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70" name="Google Shape;270;p6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71" name="Shape 271"/>
        <p:cNvGrpSpPr/>
        <p:nvPr/>
      </p:nvGrpSpPr>
      <p:grpSpPr>
        <a:xfrm>
          <a:off x="0" y="0"/>
          <a:ext cx="0" cy="0"/>
          <a:chOff x="0" y="0"/>
          <a:chExt cx="0" cy="0"/>
        </a:xfrm>
      </p:grpSpPr>
      <p:sp>
        <p:nvSpPr>
          <p:cNvPr id="272" name="Google Shape;272;p62"/>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73" name="Google Shape;273;p62"/>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74" name="Google Shape;274;p6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9" name="Shape 279"/>
        <p:cNvGrpSpPr/>
        <p:nvPr/>
      </p:nvGrpSpPr>
      <p:grpSpPr>
        <a:xfrm>
          <a:off x="0" y="0"/>
          <a:ext cx="0" cy="0"/>
          <a:chOff x="0" y="0"/>
          <a:chExt cx="0" cy="0"/>
        </a:xfrm>
      </p:grpSpPr>
      <p:sp>
        <p:nvSpPr>
          <p:cNvPr id="280" name="Google Shape;280;p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1" name="Google Shape;281;p6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2" name="Google Shape;28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3" name="Shape 283"/>
        <p:cNvGrpSpPr/>
        <p:nvPr/>
      </p:nvGrpSpPr>
      <p:grpSpPr>
        <a:xfrm>
          <a:off x="0" y="0"/>
          <a:ext cx="0" cy="0"/>
          <a:chOff x="0" y="0"/>
          <a:chExt cx="0" cy="0"/>
        </a:xfrm>
      </p:grpSpPr>
      <p:sp>
        <p:nvSpPr>
          <p:cNvPr id="284" name="Google Shape;284;p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5" name="Google Shape;28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 name="Shape 286"/>
        <p:cNvGrpSpPr/>
        <p:nvPr/>
      </p:nvGrpSpPr>
      <p:grpSpPr>
        <a:xfrm>
          <a:off x="0" y="0"/>
          <a:ext cx="0" cy="0"/>
          <a:chOff x="0" y="0"/>
          <a:chExt cx="0" cy="0"/>
        </a:xfrm>
      </p:grpSpPr>
      <p:sp>
        <p:nvSpPr>
          <p:cNvPr id="287" name="Google Shape;287;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8" name="Google Shape;288;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9" name="Google Shape;28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 name="Shape 290"/>
        <p:cNvGrpSpPr/>
        <p:nvPr/>
      </p:nvGrpSpPr>
      <p:grpSpPr>
        <a:xfrm>
          <a:off x="0" y="0"/>
          <a:ext cx="0" cy="0"/>
          <a:chOff x="0" y="0"/>
          <a:chExt cx="0" cy="0"/>
        </a:xfrm>
      </p:grpSpPr>
      <p:sp>
        <p:nvSpPr>
          <p:cNvPr id="291" name="Google Shape;291;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2" name="Google Shape;292;p6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3" name="Google Shape;293;p6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4" name="Google Shape;294;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7" name="Google Shape;297;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sp>
        <p:nvSpPr>
          <p:cNvPr id="299" name="Google Shape;299;p6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0" name="Google Shape;300;p6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1" name="Google Shape;30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2" name="Shape 302"/>
        <p:cNvGrpSpPr/>
        <p:nvPr/>
      </p:nvGrpSpPr>
      <p:grpSpPr>
        <a:xfrm>
          <a:off x="0" y="0"/>
          <a:ext cx="0" cy="0"/>
          <a:chOff x="0" y="0"/>
          <a:chExt cx="0" cy="0"/>
        </a:xfrm>
      </p:grpSpPr>
      <p:sp>
        <p:nvSpPr>
          <p:cNvPr id="303" name="Google Shape;303;p7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04" name="Google Shape;304;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 name="Shape 305"/>
        <p:cNvGrpSpPr/>
        <p:nvPr/>
      </p:nvGrpSpPr>
      <p:grpSpPr>
        <a:xfrm>
          <a:off x="0" y="0"/>
          <a:ext cx="0" cy="0"/>
          <a:chOff x="0" y="0"/>
          <a:chExt cx="0" cy="0"/>
        </a:xfrm>
      </p:grpSpPr>
      <p:sp>
        <p:nvSpPr>
          <p:cNvPr id="306" name="Google Shape;306;p7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7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8" name="Google Shape;308;p7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9" name="Google Shape;309;p7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0" name="Google Shape;310;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 name="Shape 311"/>
        <p:cNvGrpSpPr/>
        <p:nvPr/>
      </p:nvGrpSpPr>
      <p:grpSpPr>
        <a:xfrm>
          <a:off x="0" y="0"/>
          <a:ext cx="0" cy="0"/>
          <a:chOff x="0" y="0"/>
          <a:chExt cx="0" cy="0"/>
        </a:xfrm>
      </p:grpSpPr>
      <p:sp>
        <p:nvSpPr>
          <p:cNvPr id="312" name="Google Shape;312;p7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13" name="Google Shape;313;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p7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16" name="Google Shape;316;p7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17" name="Google Shape;317;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320" name="Shape 320"/>
        <p:cNvGrpSpPr/>
        <p:nvPr/>
      </p:nvGrpSpPr>
      <p:grpSpPr>
        <a:xfrm>
          <a:off x="0" y="0"/>
          <a:ext cx="0" cy="0"/>
          <a:chOff x="0" y="0"/>
          <a:chExt cx="0" cy="0"/>
        </a:xfrm>
      </p:grpSpPr>
      <p:pic>
        <p:nvPicPr>
          <p:cNvPr id="321" name="Google Shape;321;p75"/>
          <p:cNvPicPr preferRelativeResize="0"/>
          <p:nvPr/>
        </p:nvPicPr>
        <p:blipFill rotWithShape="1">
          <a:blip r:embed="rId2">
            <a:alphaModFix/>
          </a:blip>
          <a:srcRect b="0" l="14558" r="0" t="0"/>
          <a:stretch/>
        </p:blipFill>
        <p:spPr>
          <a:xfrm>
            <a:off x="4937925" y="1236400"/>
            <a:ext cx="3689969" cy="287927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322" name="Shape 322"/>
        <p:cNvGrpSpPr/>
        <p:nvPr/>
      </p:nvGrpSpPr>
      <p:grpSpPr>
        <a:xfrm>
          <a:off x="0" y="0"/>
          <a:ext cx="0" cy="0"/>
          <a:chOff x="0" y="0"/>
          <a:chExt cx="0" cy="0"/>
        </a:xfrm>
      </p:grpSpPr>
      <p:pic>
        <p:nvPicPr>
          <p:cNvPr id="323" name="Google Shape;323;p76"/>
          <p:cNvPicPr preferRelativeResize="0"/>
          <p:nvPr/>
        </p:nvPicPr>
        <p:blipFill rotWithShape="1">
          <a:blip r:embed="rId2">
            <a:alphaModFix/>
          </a:blip>
          <a:srcRect b="0" l="39500" r="0" t="0"/>
          <a:stretch/>
        </p:blipFill>
        <p:spPr>
          <a:xfrm>
            <a:off x="6086475" y="0"/>
            <a:ext cx="4676625" cy="514350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324" name="Shape 324"/>
        <p:cNvGrpSpPr/>
        <p:nvPr/>
      </p:nvGrpSpPr>
      <p:grpSpPr>
        <a:xfrm>
          <a:off x="0" y="0"/>
          <a:ext cx="0" cy="0"/>
          <a:chOff x="0" y="0"/>
          <a:chExt cx="0" cy="0"/>
        </a:xfrm>
      </p:grpSpPr>
      <p:sp>
        <p:nvSpPr>
          <p:cNvPr id="325" name="Google Shape;325;p77"/>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26" name="Google Shape;326;p77"/>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27" name="Google Shape;327;p7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328" name="Shape 328"/>
        <p:cNvGrpSpPr/>
        <p:nvPr/>
      </p:nvGrpSpPr>
      <p:grpSpPr>
        <a:xfrm>
          <a:off x="0" y="0"/>
          <a:ext cx="0" cy="0"/>
          <a:chOff x="0" y="0"/>
          <a:chExt cx="0" cy="0"/>
        </a:xfrm>
      </p:grpSpPr>
      <p:pic>
        <p:nvPicPr>
          <p:cNvPr descr="Image" id="329" name="Google Shape;329;p7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330" name="Google Shape;330;p7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331" name="Google Shape;331;p78"/>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332" name="Google Shape;332;p7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333" name="Google Shape;333;p78"/>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1.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slideLayout" Target="../slideLayouts/slideLayout57.xml"/><Relationship Id="rId7" Type="http://schemas.openxmlformats.org/officeDocument/2006/relationships/slideLayout" Target="../slideLayouts/slideLayout35.xml"/><Relationship Id="rId8" Type="http://schemas.openxmlformats.org/officeDocument/2006/relationships/slideLayout" Target="../slideLayouts/slideLayout36.xml"/><Relationship Id="rId31" Type="http://schemas.openxmlformats.org/officeDocument/2006/relationships/slideLayout" Target="../slideLayouts/slideLayout59.xml"/><Relationship Id="rId30" Type="http://schemas.openxmlformats.org/officeDocument/2006/relationships/slideLayout" Target="../slideLayouts/slideLayout58.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32" Type="http://schemas.openxmlformats.org/officeDocument/2006/relationships/theme" Target="../theme/theme3.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theme" Target="../theme/theme5.xml"/><Relationship Id="rId16"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5" name="Shape 125"/>
        <p:cNvGrpSpPr/>
        <p:nvPr/>
      </p:nvGrpSpPr>
      <p:grpSpPr>
        <a:xfrm>
          <a:off x="0" y="0"/>
          <a:ext cx="0" cy="0"/>
          <a:chOff x="0" y="0"/>
          <a:chExt cx="0" cy="0"/>
        </a:xfrm>
      </p:grpSpPr>
      <p:sp>
        <p:nvSpPr>
          <p:cNvPr id="126" name="Google Shape;12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7" name="Google Shape;12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128" name="Google Shape;12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275" name="Shape 275"/>
        <p:cNvGrpSpPr/>
        <p:nvPr/>
      </p:nvGrpSpPr>
      <p:grpSpPr>
        <a:xfrm>
          <a:off x="0" y="0"/>
          <a:ext cx="0" cy="0"/>
          <a:chOff x="0" y="0"/>
          <a:chExt cx="0" cy="0"/>
        </a:xfrm>
      </p:grpSpPr>
      <p:sp>
        <p:nvSpPr>
          <p:cNvPr id="276" name="Google Shape;276;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7" name="Google Shape;277;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8" name="Google Shape;278;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79"/>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GB">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339" name="Google Shape;339;p79"/>
          <p:cNvSpPr txBox="1"/>
          <p:nvPr>
            <p:ph idx="2" type="title"/>
          </p:nvPr>
        </p:nvSpPr>
        <p:spPr>
          <a:xfrm>
            <a:off x="1959550" y="3284050"/>
            <a:ext cx="69099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GB">
                <a:latin typeface="Montserrat"/>
                <a:ea typeface="Montserrat"/>
                <a:cs typeface="Montserrat"/>
                <a:sym typeface="Montserrat"/>
              </a:rPr>
              <a:t>Cleaning categorical data (I)</a:t>
            </a:r>
            <a:endParaRPr>
              <a:latin typeface="Montserrat"/>
              <a:ea typeface="Montserrat"/>
              <a:cs typeface="Montserrat"/>
              <a:sym typeface="Montserrat"/>
            </a:endParaRPr>
          </a:p>
        </p:txBody>
      </p:sp>
      <p:pic>
        <p:nvPicPr>
          <p:cNvPr id="340" name="Google Shape;340;p79"/>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88"/>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Categorical data with too many possible values.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Bucketing.</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408" name="Google Shape;408;p88"/>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409" name="Google Shape;409;p8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410" name="Google Shape;410;p88"/>
          <p:cNvPicPr preferRelativeResize="0"/>
          <p:nvPr/>
        </p:nvPicPr>
        <p:blipFill rotWithShape="1">
          <a:blip r:embed="rId4">
            <a:alphaModFix/>
          </a:blip>
          <a:srcRect b="0" l="0" r="0" t="0"/>
          <a:stretch/>
        </p:blipFill>
        <p:spPr>
          <a:xfrm>
            <a:off x="768125" y="1127525"/>
            <a:ext cx="2838425" cy="2971802"/>
          </a:xfrm>
          <a:prstGeom prst="rect">
            <a:avLst/>
          </a:prstGeom>
          <a:noFill/>
          <a:ln>
            <a:noFill/>
          </a:ln>
        </p:spPr>
      </p:pic>
      <p:sp>
        <p:nvSpPr>
          <p:cNvPr id="411" name="Google Shape;411;p88"/>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412" name="Google Shape;412;p88"/>
          <p:cNvPicPr preferRelativeResize="0"/>
          <p:nvPr/>
        </p:nvPicPr>
        <p:blipFill rotWithShape="1">
          <a:blip r:embed="rId5">
            <a:alphaModFix/>
          </a:blip>
          <a:srcRect b="14004" l="30632" r="27978" t="28214"/>
          <a:stretch/>
        </p:blipFill>
        <p:spPr>
          <a:xfrm>
            <a:off x="768125" y="1127525"/>
            <a:ext cx="2838426" cy="2971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8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CATEGORICAL DATA WITH TOO MANY POSSIBLE VALUES</a:t>
            </a:r>
            <a:endParaRPr b="0" i="0" sz="2100" u="none" cap="none" strike="noStrike">
              <a:solidFill>
                <a:srgbClr val="2E2E2E"/>
              </a:solidFill>
              <a:latin typeface="Montserrat"/>
              <a:ea typeface="Montserrat"/>
              <a:cs typeface="Montserrat"/>
              <a:sym typeface="Montserrat"/>
            </a:endParaRPr>
          </a:p>
        </p:txBody>
      </p:sp>
      <p:sp>
        <p:nvSpPr>
          <p:cNvPr id="418" name="Google Shape;418;p8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19" name="Google Shape;419;p89"/>
          <p:cNvSpPr txBox="1"/>
          <p:nvPr/>
        </p:nvSpPr>
        <p:spPr>
          <a:xfrm>
            <a:off x="707225" y="16740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172B4D"/>
                </a:solidFill>
                <a:highlight>
                  <a:srgbClr val="FFFFFF"/>
                </a:highlight>
                <a:latin typeface="Roboto"/>
                <a:ea typeface="Roboto"/>
                <a:cs typeface="Roboto"/>
                <a:sym typeface="Roboto"/>
              </a:rPr>
              <a:t>Usually, if a category has to many possible values (high cardinality) represent a problem when it’s dummyfied.</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If we dummify, we will have has many columns as possible values - 1.</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This produces two problems: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Not enough rows with a particular value to train the model.</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More computational time to train the model.</a:t>
            </a:r>
            <a:endParaRPr b="0" i="0" sz="1800" u="none" cap="none" strike="noStrike">
              <a:solidFill>
                <a:srgbClr val="172B4D"/>
              </a:solidFill>
              <a:highlight>
                <a:srgbClr val="FFFFFF"/>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One solution is to group the values in a smaller number of groups (~5).</a:t>
            </a:r>
            <a:endParaRPr b="0" i="0" sz="1800" u="none" cap="none" strike="noStrike">
              <a:solidFill>
                <a:srgbClr val="172B4D"/>
              </a:solidFill>
              <a:highlight>
                <a:srgbClr val="FFFFFF"/>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9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BUCKETING/BINNING</a:t>
            </a:r>
            <a:endParaRPr b="0" i="0" sz="2100" u="none" cap="none" strike="noStrike">
              <a:solidFill>
                <a:srgbClr val="2E2E2E"/>
              </a:solidFill>
              <a:latin typeface="Montserrat"/>
              <a:ea typeface="Montserrat"/>
              <a:cs typeface="Montserrat"/>
              <a:sym typeface="Montserrat"/>
            </a:endParaRPr>
          </a:p>
        </p:txBody>
      </p:sp>
      <p:sp>
        <p:nvSpPr>
          <p:cNvPr id="425" name="Google Shape;425;p9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26" name="Google Shape;426;p9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172B4D"/>
                </a:solidFill>
                <a:highlight>
                  <a:srgbClr val="FFFFFF"/>
                </a:highlight>
                <a:latin typeface="Roboto"/>
                <a:ea typeface="Roboto"/>
                <a:cs typeface="Roboto"/>
                <a:sym typeface="Roboto"/>
              </a:rPr>
              <a:t>This consist in creating smaller groups of values for a given variable.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It can be done with categorical or with numerical data.</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In case of numerical columns, we have several options.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Bin with equal frequencies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Bin with equal ranges.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Bin with business knowledge.</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Create an special bin for a group of values.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9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GB">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432" name="Google Shape;432;p91"/>
          <p:cNvSpPr txBox="1"/>
          <p:nvPr>
            <p:ph idx="2" type="title"/>
          </p:nvPr>
        </p:nvSpPr>
        <p:spPr>
          <a:xfrm>
            <a:off x="1959550" y="2903050"/>
            <a:ext cx="690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GB">
                <a:latin typeface="Montserrat"/>
                <a:ea typeface="Montserrat"/>
                <a:cs typeface="Montserrat"/>
                <a:sym typeface="Montserrat"/>
              </a:rPr>
              <a:t>Regular expressions in Python</a:t>
            </a:r>
            <a:endParaRPr>
              <a:latin typeface="Montserrat"/>
              <a:ea typeface="Montserrat"/>
              <a:cs typeface="Montserrat"/>
              <a:sym typeface="Montserrat"/>
            </a:endParaRPr>
          </a:p>
        </p:txBody>
      </p:sp>
      <p:pic>
        <p:nvPicPr>
          <p:cNvPr id="433" name="Google Shape;433;p9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9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Regex.</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Quantifiers.</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439" name="Google Shape;439;p9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440" name="Google Shape;440;p9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441" name="Google Shape;441;p92"/>
          <p:cNvPicPr preferRelativeResize="0"/>
          <p:nvPr/>
        </p:nvPicPr>
        <p:blipFill rotWithShape="1">
          <a:blip r:embed="rId4">
            <a:alphaModFix/>
          </a:blip>
          <a:srcRect b="0" l="0" r="0" t="0"/>
          <a:stretch/>
        </p:blipFill>
        <p:spPr>
          <a:xfrm>
            <a:off x="768125" y="1127525"/>
            <a:ext cx="2838425" cy="2971802"/>
          </a:xfrm>
          <a:prstGeom prst="rect">
            <a:avLst/>
          </a:prstGeom>
          <a:noFill/>
          <a:ln>
            <a:noFill/>
          </a:ln>
        </p:spPr>
      </p:pic>
      <p:sp>
        <p:nvSpPr>
          <p:cNvPr id="442" name="Google Shape;442;p9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443" name="Google Shape;443;p92"/>
          <p:cNvPicPr preferRelativeResize="0"/>
          <p:nvPr/>
        </p:nvPicPr>
        <p:blipFill rotWithShape="1">
          <a:blip r:embed="rId5">
            <a:alphaModFix/>
          </a:blip>
          <a:srcRect b="14004" l="30632" r="27978" t="28214"/>
          <a:stretch/>
        </p:blipFill>
        <p:spPr>
          <a:xfrm>
            <a:off x="768125" y="1127525"/>
            <a:ext cx="2838426" cy="2971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9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REGEX MODULE IN PYTHON</a:t>
            </a:r>
            <a:endParaRPr b="0" i="0" sz="2100" u="none" cap="none" strike="noStrike">
              <a:solidFill>
                <a:srgbClr val="2E2E2E"/>
              </a:solidFill>
              <a:latin typeface="Montserrat"/>
              <a:ea typeface="Montserrat"/>
              <a:cs typeface="Montserrat"/>
              <a:sym typeface="Montserrat"/>
            </a:endParaRPr>
          </a:p>
        </p:txBody>
      </p:sp>
      <p:sp>
        <p:nvSpPr>
          <p:cNvPr id="449" name="Google Shape;449;p9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50" name="Google Shape;450;p93"/>
          <p:cNvSpPr txBox="1"/>
          <p:nvPr/>
        </p:nvSpPr>
        <p:spPr>
          <a:xfrm>
            <a:off x="707225" y="16740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172B4D"/>
                </a:solidFill>
                <a:highlight>
                  <a:srgbClr val="FFFFFF"/>
                </a:highlight>
                <a:latin typeface="Roboto"/>
                <a:ea typeface="Roboto"/>
                <a:cs typeface="Roboto"/>
                <a:sym typeface="Roboto"/>
              </a:rPr>
              <a:t>This library can be imported with:</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172B4D"/>
                </a:solidFill>
                <a:highlight>
                  <a:srgbClr val="FFFFFF"/>
                </a:highlight>
                <a:latin typeface="Roboto"/>
                <a:ea typeface="Roboto"/>
                <a:cs typeface="Roboto"/>
                <a:sym typeface="Roboto"/>
              </a:rPr>
              <a:t>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172B4D"/>
                </a:solidFill>
                <a:highlight>
                  <a:srgbClr val="FFFFFF"/>
                </a:highlight>
                <a:latin typeface="Roboto"/>
                <a:ea typeface="Roboto"/>
                <a:cs typeface="Roboto"/>
                <a:sym typeface="Roboto"/>
              </a:rPr>
              <a:t>import</a:t>
            </a:r>
            <a:r>
              <a:rPr b="0" i="0" lang="en-GB" sz="1800" u="none" cap="none" strike="noStrike">
                <a:solidFill>
                  <a:srgbClr val="172B4D"/>
                </a:solidFill>
                <a:highlight>
                  <a:srgbClr val="FFFFFF"/>
                </a:highlight>
                <a:latin typeface="Roboto"/>
                <a:ea typeface="Roboto"/>
                <a:cs typeface="Roboto"/>
                <a:sym typeface="Roboto"/>
              </a:rPr>
              <a:t> re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The pattern to look for has to be defined first.</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Then you can use several functions to look for the pattern in a string variable.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172B4D"/>
                </a:solidFill>
                <a:highlight>
                  <a:srgbClr val="FFFFFF"/>
                </a:highlight>
                <a:latin typeface="Roboto"/>
                <a:ea typeface="Roboto"/>
                <a:cs typeface="Roboto"/>
                <a:sym typeface="Roboto"/>
              </a:rPr>
              <a:t>re.findall(pattern, text)</a:t>
            </a:r>
            <a:endParaRPr b="0" i="0" sz="1800" u="none" cap="none" strike="noStrike">
              <a:solidFill>
                <a:srgbClr val="172B4D"/>
              </a:solidFill>
              <a:highlight>
                <a:srgbClr val="FFFFFF"/>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9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QUANTIFIERS</a:t>
            </a:r>
            <a:endParaRPr b="0" i="0" sz="2100" u="none" cap="none" strike="noStrike">
              <a:solidFill>
                <a:srgbClr val="2E2E2E"/>
              </a:solidFill>
              <a:latin typeface="Montserrat"/>
              <a:ea typeface="Montserrat"/>
              <a:cs typeface="Montserrat"/>
              <a:sym typeface="Montserrat"/>
            </a:endParaRPr>
          </a:p>
        </p:txBody>
      </p:sp>
      <p:sp>
        <p:nvSpPr>
          <p:cNvPr id="456" name="Google Shape;456;p9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57" name="Google Shape;457;p9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295275" lvl="0" marL="457200" marR="0" rtl="0" algn="l">
              <a:lnSpc>
                <a:spcPct val="115000"/>
              </a:lnSpc>
              <a:spcBef>
                <a:spcPts val="1800"/>
              </a:spcBef>
              <a:spcAft>
                <a:spcPts val="0"/>
              </a:spcAft>
              <a:buClr>
                <a:srgbClr val="172B4D"/>
              </a:buClr>
              <a:buSzPts val="1050"/>
              <a:buFont typeface="Roboto"/>
              <a:buChar char="●"/>
            </a:pPr>
            <a:r>
              <a:rPr b="0" i="0" lang="en-GB" sz="1500" u="none" cap="none" strike="noStrike">
                <a:solidFill>
                  <a:srgbClr val="172B4D"/>
                </a:solidFill>
                <a:highlight>
                  <a:srgbClr val="F4F5F7"/>
                </a:highlight>
                <a:latin typeface="Roboto"/>
                <a:ea typeface="Roboto"/>
                <a:cs typeface="Roboto"/>
                <a:sym typeface="Roboto"/>
              </a:rPr>
              <a:t>*</a:t>
            </a:r>
            <a:r>
              <a:rPr b="0" i="0" lang="en-GB" sz="1650" u="none" cap="none" strike="noStrike">
                <a:solidFill>
                  <a:srgbClr val="172B4D"/>
                </a:solidFill>
                <a:highlight>
                  <a:srgbClr val="FFFFFF"/>
                </a:highlight>
                <a:latin typeface="Roboto"/>
                <a:ea typeface="Roboto"/>
                <a:cs typeface="Roboto"/>
                <a:sym typeface="Roboto"/>
              </a:rPr>
              <a:t>: Matches previous character 0 or more times.</a:t>
            </a:r>
            <a:endParaRPr b="0" i="0" sz="16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500" u="none" cap="none" strike="noStrike">
                <a:solidFill>
                  <a:srgbClr val="172B4D"/>
                </a:solidFill>
                <a:highlight>
                  <a:srgbClr val="F4F5F7"/>
                </a:highlight>
                <a:latin typeface="Roboto"/>
                <a:ea typeface="Roboto"/>
                <a:cs typeface="Roboto"/>
                <a:sym typeface="Roboto"/>
              </a:rPr>
              <a:t>+</a:t>
            </a:r>
            <a:r>
              <a:rPr b="0" i="0" lang="en-GB" sz="1650" u="none" cap="none" strike="noStrike">
                <a:solidFill>
                  <a:srgbClr val="172B4D"/>
                </a:solidFill>
                <a:highlight>
                  <a:srgbClr val="FFFFFF"/>
                </a:highlight>
                <a:latin typeface="Roboto"/>
                <a:ea typeface="Roboto"/>
                <a:cs typeface="Roboto"/>
                <a:sym typeface="Roboto"/>
              </a:rPr>
              <a:t>: Matches previous character 1 or more times</a:t>
            </a:r>
            <a:endParaRPr b="0" i="0" sz="16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500" u="none" cap="none" strike="noStrike">
                <a:solidFill>
                  <a:srgbClr val="172B4D"/>
                </a:solidFill>
                <a:highlight>
                  <a:srgbClr val="F4F5F7"/>
                </a:highlight>
                <a:latin typeface="Roboto"/>
                <a:ea typeface="Roboto"/>
                <a:cs typeface="Roboto"/>
                <a:sym typeface="Roboto"/>
              </a:rPr>
              <a:t>?</a:t>
            </a:r>
            <a:r>
              <a:rPr b="0" i="0" lang="en-GB" sz="1650" u="none" cap="none" strike="noStrike">
                <a:solidFill>
                  <a:srgbClr val="172B4D"/>
                </a:solidFill>
                <a:highlight>
                  <a:srgbClr val="FFFFFF"/>
                </a:highlight>
                <a:latin typeface="Roboto"/>
                <a:ea typeface="Roboto"/>
                <a:cs typeface="Roboto"/>
                <a:sym typeface="Roboto"/>
              </a:rPr>
              <a:t>: Matches previous character 0 or 1 times (optional)</a:t>
            </a:r>
            <a:endParaRPr b="0" i="0" sz="16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500" u="none" cap="none" strike="noStrike">
                <a:solidFill>
                  <a:srgbClr val="172B4D"/>
                </a:solidFill>
                <a:highlight>
                  <a:srgbClr val="F4F5F7"/>
                </a:highlight>
                <a:latin typeface="Roboto"/>
                <a:ea typeface="Roboto"/>
                <a:cs typeface="Roboto"/>
                <a:sym typeface="Roboto"/>
              </a:rPr>
              <a:t>{}</a:t>
            </a:r>
            <a:r>
              <a:rPr b="0" i="0" lang="en-GB" sz="1650" u="none" cap="none" strike="noStrike">
                <a:solidFill>
                  <a:srgbClr val="172B4D"/>
                </a:solidFill>
                <a:highlight>
                  <a:srgbClr val="FFFFFF"/>
                </a:highlight>
                <a:latin typeface="Roboto"/>
                <a:ea typeface="Roboto"/>
                <a:cs typeface="Roboto"/>
                <a:sym typeface="Roboto"/>
              </a:rPr>
              <a:t>: Matches previous characters however many times specified within:</a:t>
            </a:r>
            <a:endParaRPr b="0" i="0" sz="16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500" u="none" cap="none" strike="noStrike">
                <a:solidFill>
                  <a:srgbClr val="172B4D"/>
                </a:solidFill>
                <a:highlight>
                  <a:srgbClr val="F4F5F7"/>
                </a:highlight>
                <a:latin typeface="Roboto"/>
                <a:ea typeface="Roboto"/>
                <a:cs typeface="Roboto"/>
                <a:sym typeface="Roboto"/>
              </a:rPr>
              <a:t>{n}</a:t>
            </a:r>
            <a:r>
              <a:rPr b="0" i="0" lang="en-GB" sz="1650" u="none" cap="none" strike="noStrike">
                <a:solidFill>
                  <a:srgbClr val="172B4D"/>
                </a:solidFill>
                <a:highlight>
                  <a:srgbClr val="FFFFFF"/>
                </a:highlight>
                <a:latin typeface="Roboto"/>
                <a:ea typeface="Roboto"/>
                <a:cs typeface="Roboto"/>
                <a:sym typeface="Roboto"/>
              </a:rPr>
              <a:t>: Exactly n times</a:t>
            </a:r>
            <a:endParaRPr b="0" i="0" sz="16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500" u="none" cap="none" strike="noStrike">
                <a:solidFill>
                  <a:srgbClr val="172B4D"/>
                </a:solidFill>
                <a:highlight>
                  <a:srgbClr val="F4F5F7"/>
                </a:highlight>
                <a:latin typeface="Roboto"/>
                <a:ea typeface="Roboto"/>
                <a:cs typeface="Roboto"/>
                <a:sym typeface="Roboto"/>
              </a:rPr>
              <a:t>{n,}</a:t>
            </a:r>
            <a:r>
              <a:rPr b="0" i="0" lang="en-GB" sz="1650" u="none" cap="none" strike="noStrike">
                <a:solidFill>
                  <a:srgbClr val="172B4D"/>
                </a:solidFill>
                <a:highlight>
                  <a:srgbClr val="FFFFFF"/>
                </a:highlight>
                <a:latin typeface="Roboto"/>
                <a:ea typeface="Roboto"/>
                <a:cs typeface="Roboto"/>
                <a:sym typeface="Roboto"/>
              </a:rPr>
              <a:t>: At least n times</a:t>
            </a:r>
            <a:endParaRPr b="0" i="0" sz="16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500" u="none" cap="none" strike="noStrike">
                <a:solidFill>
                  <a:srgbClr val="172B4D"/>
                </a:solidFill>
                <a:highlight>
                  <a:srgbClr val="F4F5F7"/>
                </a:highlight>
                <a:latin typeface="Roboto"/>
                <a:ea typeface="Roboto"/>
                <a:cs typeface="Roboto"/>
                <a:sym typeface="Roboto"/>
              </a:rPr>
              <a:t>{n,m}</a:t>
            </a:r>
            <a:r>
              <a:rPr b="0" i="0" lang="en-GB" sz="1650" u="none" cap="none" strike="noStrike">
                <a:solidFill>
                  <a:srgbClr val="172B4D"/>
                </a:solidFill>
                <a:highlight>
                  <a:srgbClr val="FFFFFF"/>
                </a:highlight>
                <a:latin typeface="Roboto"/>
                <a:ea typeface="Roboto"/>
                <a:cs typeface="Roboto"/>
                <a:sym typeface="Roboto"/>
              </a:rPr>
              <a:t>: Between n and m times</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95"/>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GB">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463" name="Google Shape;463;p95"/>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GB">
                <a:latin typeface="Montserrat"/>
                <a:ea typeface="Montserrat"/>
                <a:cs typeface="Montserrat"/>
                <a:sym typeface="Montserrat"/>
              </a:rPr>
              <a:t>More about Regex in Python.</a:t>
            </a:r>
            <a:endParaRPr>
              <a:latin typeface="Montserrat"/>
              <a:ea typeface="Montserrat"/>
              <a:cs typeface="Montserrat"/>
              <a:sym typeface="Montserrat"/>
            </a:endParaRPr>
          </a:p>
        </p:txBody>
      </p:sp>
      <p:pic>
        <p:nvPicPr>
          <p:cNvPr id="464" name="Google Shape;464;p95"/>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96"/>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GB" sz="2000" u="none" cap="none" strike="noStrike">
                <a:solidFill>
                  <a:schemeClr val="dk1"/>
                </a:solidFill>
                <a:latin typeface="Montserrat Medium"/>
                <a:ea typeface="Montserrat Medium"/>
                <a:cs typeface="Montserrat Medium"/>
                <a:sym typeface="Montserrat Medium"/>
              </a:rPr>
              <a:t>More patterns.</a:t>
            </a:r>
            <a:endParaRPr b="0" i="0" sz="2000" u="none" cap="none" strike="noStrike">
              <a:solidFill>
                <a:schemeClr val="dk1"/>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GB" sz="2000" u="none" cap="none" strike="noStrike">
                <a:solidFill>
                  <a:schemeClr val="dk1"/>
                </a:solidFill>
                <a:latin typeface="Montserrat Medium"/>
                <a:ea typeface="Montserrat Medium"/>
                <a:cs typeface="Montserrat Medium"/>
                <a:sym typeface="Montserrat Medium"/>
              </a:rPr>
              <a:t>Metacharacters.</a:t>
            </a:r>
            <a:endParaRPr b="0" i="0" sz="2000" u="none" cap="none" strike="noStrike">
              <a:solidFill>
                <a:schemeClr val="dk1"/>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GB" sz="2000" u="none" cap="none" strike="noStrike">
                <a:solidFill>
                  <a:schemeClr val="dk1"/>
                </a:solidFill>
                <a:latin typeface="Montserrat Medium"/>
                <a:ea typeface="Montserrat Medium"/>
                <a:cs typeface="Montserrat Medium"/>
                <a:sym typeface="Montserrat Medium"/>
              </a:rPr>
              <a:t>Work.</a:t>
            </a:r>
            <a:endParaRPr b="0" i="0" sz="2000" u="none" cap="none" strike="noStrike">
              <a:solidFill>
                <a:schemeClr val="dk1"/>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470" name="Google Shape;470;p96"/>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471" name="Google Shape;471;p9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472" name="Google Shape;472;p96"/>
          <p:cNvPicPr preferRelativeResize="0"/>
          <p:nvPr/>
        </p:nvPicPr>
        <p:blipFill rotWithShape="1">
          <a:blip r:embed="rId4">
            <a:alphaModFix/>
          </a:blip>
          <a:srcRect b="0" l="0" r="0" t="0"/>
          <a:stretch/>
        </p:blipFill>
        <p:spPr>
          <a:xfrm>
            <a:off x="768125" y="1127525"/>
            <a:ext cx="2838425" cy="2971802"/>
          </a:xfrm>
          <a:prstGeom prst="rect">
            <a:avLst/>
          </a:prstGeom>
          <a:noFill/>
          <a:ln>
            <a:noFill/>
          </a:ln>
        </p:spPr>
      </p:pic>
      <p:sp>
        <p:nvSpPr>
          <p:cNvPr id="473" name="Google Shape;473;p96"/>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474" name="Google Shape;474;p96"/>
          <p:cNvPicPr preferRelativeResize="0"/>
          <p:nvPr/>
        </p:nvPicPr>
        <p:blipFill rotWithShape="1">
          <a:blip r:embed="rId5">
            <a:alphaModFix/>
          </a:blip>
          <a:srcRect b="14004" l="30632" r="27978" t="28214"/>
          <a:stretch/>
        </p:blipFill>
        <p:spPr>
          <a:xfrm>
            <a:off x="768125" y="1127525"/>
            <a:ext cx="2838426" cy="2971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9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MORE PATTERNS</a:t>
            </a:r>
            <a:endParaRPr b="0" i="0" sz="2100" u="none" cap="none" strike="noStrike">
              <a:solidFill>
                <a:srgbClr val="2E2E2E"/>
              </a:solidFill>
              <a:latin typeface="Montserrat"/>
              <a:ea typeface="Montserrat"/>
              <a:cs typeface="Montserrat"/>
              <a:sym typeface="Montserrat"/>
            </a:endParaRPr>
          </a:p>
        </p:txBody>
      </p:sp>
      <p:sp>
        <p:nvSpPr>
          <p:cNvPr id="480" name="Google Shape;480;p9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81" name="Google Shape;481;p9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172B4D"/>
                </a:solidFill>
                <a:highlight>
                  <a:srgbClr val="FFFFFF"/>
                </a:highlight>
                <a:latin typeface="Roboto"/>
                <a:ea typeface="Roboto"/>
                <a:cs typeface="Roboto"/>
                <a:sym typeface="Roboto"/>
              </a:rPr>
              <a:t>Other possible patterns are:</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‘Some_text’</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‘[ad]’</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‘some[au]text’</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‘[A-Z]’</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‘[a-z]’</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chemeClr val="lt1"/>
                </a:highlight>
                <a:latin typeface="Roboto"/>
                <a:ea typeface="Roboto"/>
                <a:cs typeface="Roboto"/>
                <a:sym typeface="Roboto"/>
              </a:rPr>
              <a:t>‘[a-z]+’</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80"/>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Identify categorical columns.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Missing values in categorical data.</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Work.</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346" name="Google Shape;346;p80"/>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347" name="Google Shape;347;p8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348" name="Google Shape;348;p80"/>
          <p:cNvPicPr preferRelativeResize="0"/>
          <p:nvPr/>
        </p:nvPicPr>
        <p:blipFill rotWithShape="1">
          <a:blip r:embed="rId4">
            <a:alphaModFix/>
          </a:blip>
          <a:srcRect b="0" l="0" r="0" t="0"/>
          <a:stretch/>
        </p:blipFill>
        <p:spPr>
          <a:xfrm>
            <a:off x="768125" y="1127525"/>
            <a:ext cx="2838425" cy="2971802"/>
          </a:xfrm>
          <a:prstGeom prst="rect">
            <a:avLst/>
          </a:prstGeom>
          <a:noFill/>
          <a:ln>
            <a:noFill/>
          </a:ln>
        </p:spPr>
      </p:pic>
      <p:sp>
        <p:nvSpPr>
          <p:cNvPr id="349" name="Google Shape;349;p80"/>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350" name="Google Shape;350;p80"/>
          <p:cNvPicPr preferRelativeResize="0"/>
          <p:nvPr/>
        </p:nvPicPr>
        <p:blipFill rotWithShape="1">
          <a:blip r:embed="rId5">
            <a:alphaModFix/>
          </a:blip>
          <a:srcRect b="14004" l="30632" r="27978" t="28214"/>
          <a:stretch/>
        </p:blipFill>
        <p:spPr>
          <a:xfrm>
            <a:off x="768125" y="1127525"/>
            <a:ext cx="2838426" cy="2971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9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METACHARACTERS.</a:t>
            </a:r>
            <a:endParaRPr b="0" i="0" sz="2100" u="none" cap="none" strike="noStrike">
              <a:solidFill>
                <a:srgbClr val="2E2E2E"/>
              </a:solidFill>
              <a:latin typeface="Montserrat"/>
              <a:ea typeface="Montserrat"/>
              <a:cs typeface="Montserrat"/>
              <a:sym typeface="Montserrat"/>
            </a:endParaRPr>
          </a:p>
        </p:txBody>
      </p:sp>
      <p:sp>
        <p:nvSpPr>
          <p:cNvPr id="487" name="Google Shape;487;p9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488" name="Google Shape;488;p98"/>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295275" lvl="0" marL="457200" marR="0" rtl="0" algn="l">
              <a:lnSpc>
                <a:spcPct val="115000"/>
              </a:lnSpc>
              <a:spcBef>
                <a:spcPts val="1800"/>
              </a:spcBef>
              <a:spcAft>
                <a:spcPts val="0"/>
              </a:spcAft>
              <a:buClr>
                <a:srgbClr val="172B4D"/>
              </a:buClr>
              <a:buSzPts val="1050"/>
              <a:buFont typeface="Roboto"/>
              <a:buChar char="●"/>
            </a:pPr>
            <a:r>
              <a:rPr b="0" i="0" lang="en-GB" sz="1700" u="none" cap="none" strike="noStrike">
                <a:solidFill>
                  <a:srgbClr val="172B4D"/>
                </a:solidFill>
                <a:highlight>
                  <a:srgbClr val="F4F5F7"/>
                </a:highlight>
                <a:latin typeface="Roboto"/>
                <a:ea typeface="Roboto"/>
                <a:cs typeface="Roboto"/>
                <a:sym typeface="Roboto"/>
              </a:rPr>
              <a:t>\w</a:t>
            </a:r>
            <a:r>
              <a:rPr b="0" i="0" lang="en-GB" sz="1850" u="none" cap="none" strike="noStrike">
                <a:solidFill>
                  <a:srgbClr val="172B4D"/>
                </a:solidFill>
                <a:highlight>
                  <a:srgbClr val="FFFFFF"/>
                </a:highlight>
                <a:latin typeface="Roboto"/>
                <a:ea typeface="Roboto"/>
                <a:cs typeface="Roboto"/>
                <a:sym typeface="Roboto"/>
              </a:rPr>
              <a:t>: Any alphanumeric character.</a:t>
            </a:r>
            <a:endParaRPr b="0" i="0" sz="18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700" u="none" cap="none" strike="noStrike">
                <a:solidFill>
                  <a:srgbClr val="172B4D"/>
                </a:solidFill>
                <a:highlight>
                  <a:srgbClr val="F4F5F7"/>
                </a:highlight>
                <a:latin typeface="Roboto"/>
                <a:ea typeface="Roboto"/>
                <a:cs typeface="Roboto"/>
                <a:sym typeface="Roboto"/>
              </a:rPr>
              <a:t>\W</a:t>
            </a:r>
            <a:r>
              <a:rPr b="0" i="0" lang="en-GB" sz="1850" u="none" cap="none" strike="noStrike">
                <a:solidFill>
                  <a:srgbClr val="172B4D"/>
                </a:solidFill>
                <a:highlight>
                  <a:srgbClr val="FFFFFF"/>
                </a:highlight>
                <a:latin typeface="Roboto"/>
                <a:ea typeface="Roboto"/>
                <a:cs typeface="Roboto"/>
                <a:sym typeface="Roboto"/>
              </a:rPr>
              <a:t>: Any non-alphanumeric character.</a:t>
            </a:r>
            <a:endParaRPr b="0" i="0" sz="18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700" u="none" cap="none" strike="noStrike">
                <a:solidFill>
                  <a:srgbClr val="172B4D"/>
                </a:solidFill>
                <a:highlight>
                  <a:srgbClr val="F4F5F7"/>
                </a:highlight>
                <a:latin typeface="Roboto"/>
                <a:ea typeface="Roboto"/>
                <a:cs typeface="Roboto"/>
                <a:sym typeface="Roboto"/>
              </a:rPr>
              <a:t>\d</a:t>
            </a:r>
            <a:r>
              <a:rPr b="0" i="0" lang="en-GB" sz="1850" u="none" cap="none" strike="noStrike">
                <a:solidFill>
                  <a:srgbClr val="172B4D"/>
                </a:solidFill>
                <a:highlight>
                  <a:srgbClr val="FFFFFF"/>
                </a:highlight>
                <a:latin typeface="Roboto"/>
                <a:ea typeface="Roboto"/>
                <a:cs typeface="Roboto"/>
                <a:sym typeface="Roboto"/>
              </a:rPr>
              <a:t>: Any numeric character.</a:t>
            </a:r>
            <a:endParaRPr b="0" i="0" sz="18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700" u="none" cap="none" strike="noStrike">
                <a:solidFill>
                  <a:srgbClr val="172B4D"/>
                </a:solidFill>
                <a:highlight>
                  <a:srgbClr val="F4F5F7"/>
                </a:highlight>
                <a:latin typeface="Roboto"/>
                <a:ea typeface="Roboto"/>
                <a:cs typeface="Roboto"/>
                <a:sym typeface="Roboto"/>
              </a:rPr>
              <a:t>\D</a:t>
            </a:r>
            <a:r>
              <a:rPr b="0" i="0" lang="en-GB" sz="1850" u="none" cap="none" strike="noStrike">
                <a:solidFill>
                  <a:srgbClr val="172B4D"/>
                </a:solidFill>
                <a:highlight>
                  <a:srgbClr val="FFFFFF"/>
                </a:highlight>
                <a:latin typeface="Roboto"/>
                <a:ea typeface="Roboto"/>
                <a:cs typeface="Roboto"/>
                <a:sym typeface="Roboto"/>
              </a:rPr>
              <a:t>: Any non-numeric character.</a:t>
            </a:r>
            <a:endParaRPr b="0" i="0" sz="18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700" u="none" cap="none" strike="noStrike">
                <a:solidFill>
                  <a:srgbClr val="172B4D"/>
                </a:solidFill>
                <a:highlight>
                  <a:srgbClr val="F4F5F7"/>
                </a:highlight>
                <a:latin typeface="Roboto"/>
                <a:ea typeface="Roboto"/>
                <a:cs typeface="Roboto"/>
                <a:sym typeface="Roboto"/>
              </a:rPr>
              <a:t>\s</a:t>
            </a:r>
            <a:r>
              <a:rPr b="0" i="0" lang="en-GB" sz="1850" u="none" cap="none" strike="noStrike">
                <a:solidFill>
                  <a:srgbClr val="172B4D"/>
                </a:solidFill>
                <a:highlight>
                  <a:srgbClr val="FFFFFF"/>
                </a:highlight>
                <a:latin typeface="Roboto"/>
                <a:ea typeface="Roboto"/>
                <a:cs typeface="Roboto"/>
                <a:sym typeface="Roboto"/>
              </a:rPr>
              <a:t>: Any whitespace characters.</a:t>
            </a:r>
            <a:endParaRPr b="0" i="0" sz="1850" u="none" cap="none" strike="noStrike">
              <a:solidFill>
                <a:srgbClr val="172B4D"/>
              </a:solidFill>
              <a:highlight>
                <a:srgbClr val="FFFFFF"/>
              </a:highlight>
              <a:latin typeface="Roboto"/>
              <a:ea typeface="Roboto"/>
              <a:cs typeface="Roboto"/>
              <a:sym typeface="Roboto"/>
            </a:endParaRPr>
          </a:p>
          <a:p>
            <a:pPr indent="-295275" lvl="0" marL="457200" marR="0" rtl="0" algn="l">
              <a:lnSpc>
                <a:spcPct val="115000"/>
              </a:lnSpc>
              <a:spcBef>
                <a:spcPts val="0"/>
              </a:spcBef>
              <a:spcAft>
                <a:spcPts val="0"/>
              </a:spcAft>
              <a:buClr>
                <a:srgbClr val="172B4D"/>
              </a:buClr>
              <a:buSzPts val="1050"/>
              <a:buFont typeface="Roboto"/>
              <a:buChar char="●"/>
            </a:pPr>
            <a:r>
              <a:rPr b="0" i="0" lang="en-GB" sz="1700" u="none" cap="none" strike="noStrike">
                <a:solidFill>
                  <a:srgbClr val="172B4D"/>
                </a:solidFill>
                <a:highlight>
                  <a:srgbClr val="F4F5F7"/>
                </a:highlight>
                <a:latin typeface="Roboto"/>
                <a:ea typeface="Roboto"/>
                <a:cs typeface="Roboto"/>
                <a:sym typeface="Roboto"/>
              </a:rPr>
              <a:t>\S</a:t>
            </a:r>
            <a:r>
              <a:rPr b="0" i="0" lang="en-GB" sz="1850" u="none" cap="none" strike="noStrike">
                <a:solidFill>
                  <a:srgbClr val="172B4D"/>
                </a:solidFill>
                <a:highlight>
                  <a:srgbClr val="FFFFFF"/>
                </a:highlight>
                <a:latin typeface="Roboto"/>
                <a:ea typeface="Roboto"/>
                <a:cs typeface="Roboto"/>
                <a:sym typeface="Roboto"/>
              </a:rPr>
              <a:t>: Any non-whitespace characters.</a:t>
            </a:r>
            <a:endParaRPr b="0" i="0" sz="18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9"/>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GB">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494" name="Google Shape;494;p99"/>
          <p:cNvSpPr txBox="1"/>
          <p:nvPr>
            <p:ph idx="2" type="title"/>
          </p:nvPr>
        </p:nvSpPr>
        <p:spPr>
          <a:xfrm>
            <a:off x="1957725" y="2352675"/>
            <a:ext cx="6848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GB">
                <a:latin typeface="Montserrat"/>
                <a:ea typeface="Montserrat"/>
                <a:cs typeface="Montserrat"/>
                <a:sym typeface="Montserrat"/>
              </a:rPr>
              <a:t>Feature engineering</a:t>
            </a:r>
            <a:endParaRPr>
              <a:latin typeface="Montserrat"/>
              <a:ea typeface="Montserrat"/>
              <a:cs typeface="Montserrat"/>
              <a:sym typeface="Montserrat"/>
            </a:endParaRPr>
          </a:p>
          <a:p>
            <a:pPr indent="0" lvl="0" marL="0" rtl="0" algn="l">
              <a:lnSpc>
                <a:spcPct val="100000"/>
              </a:lnSpc>
              <a:spcBef>
                <a:spcPts val="0"/>
              </a:spcBef>
              <a:spcAft>
                <a:spcPts val="0"/>
              </a:spcAft>
              <a:buSzPts val="3400"/>
              <a:buNone/>
            </a:pPr>
            <a:r>
              <a:rPr lang="en-GB">
                <a:latin typeface="Montserrat"/>
                <a:ea typeface="Montserrat"/>
                <a:cs typeface="Montserrat"/>
                <a:sym typeface="Montserrat"/>
              </a:rPr>
              <a:t>Feature extraction</a:t>
            </a:r>
            <a:endParaRPr>
              <a:latin typeface="Montserrat"/>
              <a:ea typeface="Montserrat"/>
              <a:cs typeface="Montserrat"/>
              <a:sym typeface="Montserrat"/>
            </a:endParaRPr>
          </a:p>
          <a:p>
            <a:pPr indent="0" lvl="0" marL="0" rtl="0" algn="l">
              <a:lnSpc>
                <a:spcPct val="100000"/>
              </a:lnSpc>
              <a:spcBef>
                <a:spcPts val="0"/>
              </a:spcBef>
              <a:spcAft>
                <a:spcPts val="0"/>
              </a:spcAft>
              <a:buSzPts val="3400"/>
              <a:buNone/>
            </a:pPr>
            <a:r>
              <a:rPr lang="en-GB">
                <a:latin typeface="Montserrat"/>
                <a:ea typeface="Montserrat"/>
                <a:cs typeface="Montserrat"/>
                <a:sym typeface="Montserrat"/>
              </a:rPr>
              <a:t>Feature selection</a:t>
            </a:r>
            <a:endParaRPr>
              <a:latin typeface="Montserrat"/>
              <a:ea typeface="Montserrat"/>
              <a:cs typeface="Montserrat"/>
              <a:sym typeface="Montserrat"/>
            </a:endParaRPr>
          </a:p>
        </p:txBody>
      </p:sp>
      <p:pic>
        <p:nvPicPr>
          <p:cNvPr id="495" name="Google Shape;495;p99"/>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100"/>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GB" sz="2000" u="none" cap="none" strike="noStrike">
                <a:solidFill>
                  <a:schemeClr val="dk1"/>
                </a:solidFill>
                <a:latin typeface="Montserrat Medium"/>
                <a:ea typeface="Montserrat Medium"/>
                <a:cs typeface="Montserrat Medium"/>
                <a:sym typeface="Montserrat Medium"/>
              </a:rPr>
              <a:t>Feature engineering.</a:t>
            </a:r>
            <a:endParaRPr b="0" i="0" sz="2000" u="none" cap="none" strike="noStrike">
              <a:solidFill>
                <a:schemeClr val="dk1"/>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GB" sz="2000" u="none" cap="none" strike="noStrike">
                <a:solidFill>
                  <a:schemeClr val="dk1"/>
                </a:solidFill>
                <a:latin typeface="Montserrat Medium"/>
                <a:ea typeface="Montserrat Medium"/>
                <a:cs typeface="Montserrat Medium"/>
                <a:sym typeface="Montserrat Medium"/>
              </a:rPr>
              <a:t>Feature extraction/generation.</a:t>
            </a:r>
            <a:endParaRPr b="0" i="0" sz="2000" u="none" cap="none" strike="noStrike">
              <a:solidFill>
                <a:schemeClr val="dk1"/>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GB" sz="2000" u="none" cap="none" strike="noStrike">
                <a:solidFill>
                  <a:schemeClr val="dk1"/>
                </a:solidFill>
                <a:latin typeface="Montserrat Medium"/>
                <a:ea typeface="Montserrat Medium"/>
                <a:cs typeface="Montserrat Medium"/>
                <a:sym typeface="Montserrat Medium"/>
              </a:rPr>
              <a:t>Feature selection.</a:t>
            </a:r>
            <a:endParaRPr b="0" i="0" sz="2000" u="none" cap="none" strike="noStrike">
              <a:solidFill>
                <a:schemeClr val="dk1"/>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501" name="Google Shape;501;p100"/>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502" name="Google Shape;502;p10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03" name="Google Shape;503;p100"/>
          <p:cNvPicPr preferRelativeResize="0"/>
          <p:nvPr/>
        </p:nvPicPr>
        <p:blipFill rotWithShape="1">
          <a:blip r:embed="rId4">
            <a:alphaModFix/>
          </a:blip>
          <a:srcRect b="0" l="0" r="0" t="0"/>
          <a:stretch/>
        </p:blipFill>
        <p:spPr>
          <a:xfrm>
            <a:off x="768125" y="1127525"/>
            <a:ext cx="2838425" cy="2971802"/>
          </a:xfrm>
          <a:prstGeom prst="rect">
            <a:avLst/>
          </a:prstGeom>
          <a:noFill/>
          <a:ln>
            <a:noFill/>
          </a:ln>
        </p:spPr>
      </p:pic>
      <p:sp>
        <p:nvSpPr>
          <p:cNvPr id="504" name="Google Shape;504;p100"/>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505" name="Google Shape;505;p100"/>
          <p:cNvPicPr preferRelativeResize="0"/>
          <p:nvPr/>
        </p:nvPicPr>
        <p:blipFill rotWithShape="1">
          <a:blip r:embed="rId5">
            <a:alphaModFix/>
          </a:blip>
          <a:srcRect b="14004" l="30632" r="27978" t="28214"/>
          <a:stretch/>
        </p:blipFill>
        <p:spPr>
          <a:xfrm>
            <a:off x="768125" y="1127525"/>
            <a:ext cx="2838426" cy="2971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p10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FEATURE ENGINEERING</a:t>
            </a:r>
            <a:endParaRPr b="0" i="0" sz="2100" u="none" cap="none" strike="noStrike">
              <a:solidFill>
                <a:srgbClr val="2E2E2E"/>
              </a:solidFill>
              <a:latin typeface="Montserrat"/>
              <a:ea typeface="Montserrat"/>
              <a:cs typeface="Montserrat"/>
              <a:sym typeface="Montserrat"/>
            </a:endParaRPr>
          </a:p>
        </p:txBody>
      </p:sp>
      <p:sp>
        <p:nvSpPr>
          <p:cNvPr id="511" name="Google Shape;511;p10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12" name="Google Shape;512;p101"/>
          <p:cNvSpPr txBox="1"/>
          <p:nvPr/>
        </p:nvSpPr>
        <p:spPr>
          <a:xfrm>
            <a:off x="707225" y="12168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80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Is a process of transforming the given data into a form that is easier to interpret. </a:t>
            </a:r>
            <a:endParaRPr b="0" i="0" sz="14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just">
              <a:lnSpc>
                <a:spcPct val="115000"/>
              </a:lnSpc>
              <a:spcBef>
                <a:spcPts val="180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All the techniques that we have used before including data transformations techniques, encoding categorical variables, scaling numerical features, imputing missing values, cleaning categorical columns, using regular expressions, using DateTime, and string functions are feature engineering techniques. </a:t>
            </a:r>
            <a:endParaRPr b="0" i="0" sz="14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180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180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The key idea is that </a:t>
            </a:r>
            <a:r>
              <a:rPr b="1" i="0" lang="en-GB" sz="1400" u="none" cap="none" strike="noStrike">
                <a:solidFill>
                  <a:srgbClr val="172B4D"/>
                </a:solidFill>
                <a:highlight>
                  <a:srgbClr val="FFFFFF"/>
                </a:highlight>
                <a:latin typeface="Roboto"/>
                <a:ea typeface="Roboto"/>
                <a:cs typeface="Roboto"/>
                <a:sym typeface="Roboto"/>
              </a:rPr>
              <a:t>we are manipulating the information that is available to us to be able to better understand it and improve the model</a:t>
            </a:r>
            <a:r>
              <a:rPr b="0" i="0" lang="en-GB" sz="1400" u="none" cap="none" strike="noStrike">
                <a:solidFill>
                  <a:srgbClr val="172B4D"/>
                </a:solidFill>
                <a:highlight>
                  <a:srgbClr val="FFFFFF"/>
                </a:highlight>
                <a:latin typeface="Roboto"/>
                <a:ea typeface="Roboto"/>
                <a:cs typeface="Roboto"/>
                <a:sym typeface="Roboto"/>
              </a:rPr>
              <a:t>.</a:t>
            </a:r>
            <a:endParaRPr b="0" i="0" sz="14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210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10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FEATURE EXTRACTION/GENERATION</a:t>
            </a:r>
            <a:endParaRPr b="0" i="0" sz="2100" u="none" cap="none" strike="noStrike">
              <a:solidFill>
                <a:srgbClr val="2E2E2E"/>
              </a:solidFill>
              <a:latin typeface="Montserrat"/>
              <a:ea typeface="Montserrat"/>
              <a:cs typeface="Montserrat"/>
              <a:sym typeface="Montserrat"/>
            </a:endParaRPr>
          </a:p>
        </p:txBody>
      </p:sp>
      <p:sp>
        <p:nvSpPr>
          <p:cNvPr id="518" name="Google Shape;518;p10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19" name="Google Shape;519;p10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 It is the process of extracting relevant information from the existing available information. </a:t>
            </a:r>
            <a:endParaRPr b="0" i="0" sz="14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For example, you are provided with the date of birth of customers in the data. You are not interested in when they were born but more interested in their age. </a:t>
            </a:r>
            <a:endParaRPr b="0" i="0" sz="140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In that case, you can use the DateTime functions to calculate the age or extract other relevant information such as the year they were born, the month they were born.</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10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FEATURE SELECTION</a:t>
            </a:r>
            <a:endParaRPr b="0" i="0" sz="2100" u="none" cap="none" strike="noStrike">
              <a:solidFill>
                <a:srgbClr val="2E2E2E"/>
              </a:solidFill>
              <a:latin typeface="Montserrat"/>
              <a:ea typeface="Montserrat"/>
              <a:cs typeface="Montserrat"/>
              <a:sym typeface="Montserrat"/>
            </a:endParaRPr>
          </a:p>
        </p:txBody>
      </p:sp>
      <p:sp>
        <p:nvSpPr>
          <p:cNvPr id="525" name="Google Shape;525;p10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26" name="Google Shape;526;p103"/>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 It is the process of selection the relevant information from the existing available information.</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Which columns you may want to keep and which ones don’t </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0" name="Shape 530"/>
        <p:cNvGrpSpPr/>
        <p:nvPr/>
      </p:nvGrpSpPr>
      <p:grpSpPr>
        <a:xfrm>
          <a:off x="0" y="0"/>
          <a:ext cx="0" cy="0"/>
          <a:chOff x="0" y="0"/>
          <a:chExt cx="0" cy="0"/>
        </a:xfrm>
      </p:grpSpPr>
      <p:sp>
        <p:nvSpPr>
          <p:cNvPr id="531" name="Google Shape;531;p10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FEATURE SELECTION</a:t>
            </a:r>
            <a:endParaRPr b="0" i="0" sz="2100" u="none" cap="none" strike="noStrike">
              <a:solidFill>
                <a:srgbClr val="2E2E2E"/>
              </a:solidFill>
              <a:latin typeface="Montserrat"/>
              <a:ea typeface="Montserrat"/>
              <a:cs typeface="Montserrat"/>
              <a:sym typeface="Montserrat"/>
            </a:endParaRPr>
          </a:p>
        </p:txBody>
      </p:sp>
      <p:sp>
        <p:nvSpPr>
          <p:cNvPr id="532" name="Google Shape;532;p10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33" name="Google Shape;533;p10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GB" sz="1400" u="none" cap="none" strike="noStrike">
                <a:solidFill>
                  <a:srgbClr val="172B4D"/>
                </a:solidFill>
                <a:highlight>
                  <a:srgbClr val="FFFFFF"/>
                </a:highlight>
                <a:latin typeface="Roboto"/>
                <a:ea typeface="Roboto"/>
                <a:cs typeface="Roboto"/>
                <a:sym typeface="Roboto"/>
              </a:rPr>
              <a:t>Some of the feature selection methods that we took a look at earlier include:</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180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Checking null values to drop a column</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Sense check to drop columns that are not significant</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Using heat maps to check multicollinearity for numerical variables</a:t>
            </a:r>
            <a:endParaRPr b="0" i="0" sz="1400" u="none" cap="none" strike="noStrike">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b="0" i="0" lang="en-GB" sz="1400" u="none" cap="none" strike="noStrike">
                <a:solidFill>
                  <a:srgbClr val="172B4D"/>
                </a:solidFill>
                <a:highlight>
                  <a:srgbClr val="FFFFFF"/>
                </a:highlight>
                <a:latin typeface="Roboto"/>
                <a:ea typeface="Roboto"/>
                <a:cs typeface="Roboto"/>
                <a:sym typeface="Roboto"/>
              </a:rPr>
              <a:t>Chi-square tests for categorical variables</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105"/>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GB">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539" name="Google Shape;539;p105"/>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GB">
                <a:latin typeface="Montserrat"/>
                <a:ea typeface="Montserrat"/>
                <a:cs typeface="Montserrat"/>
                <a:sym typeface="Montserrat"/>
              </a:rPr>
              <a:t>Revisiting multicollinearity. </a:t>
            </a:r>
            <a:endParaRPr>
              <a:latin typeface="Montserrat"/>
              <a:ea typeface="Montserrat"/>
              <a:cs typeface="Montserrat"/>
              <a:sym typeface="Montserrat"/>
            </a:endParaRPr>
          </a:p>
        </p:txBody>
      </p:sp>
      <p:pic>
        <p:nvPicPr>
          <p:cNvPr id="540" name="Google Shape;540;p105"/>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106"/>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Multivariate linear model.</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GB" sz="2000" u="none" cap="none" strike="noStrike">
                <a:solidFill>
                  <a:schemeClr val="dk1"/>
                </a:solidFill>
                <a:latin typeface="Montserrat Medium"/>
                <a:ea typeface="Montserrat Medium"/>
                <a:cs typeface="Montserrat Medium"/>
                <a:sym typeface="Montserrat Medium"/>
              </a:rPr>
              <a:t>Checking correlation with R2.</a:t>
            </a:r>
            <a:endParaRPr b="0" i="0" sz="2000" u="none" cap="none" strike="noStrike">
              <a:solidFill>
                <a:schemeClr val="dk1"/>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GB" sz="2000" u="none" cap="none" strike="noStrike">
                <a:solidFill>
                  <a:schemeClr val="dk1"/>
                </a:solidFill>
                <a:latin typeface="Montserrat Medium"/>
                <a:ea typeface="Montserrat Medium"/>
                <a:cs typeface="Montserrat Medium"/>
                <a:sym typeface="Montserrat Medium"/>
              </a:rPr>
              <a:t>Mitigating collinearity.</a:t>
            </a:r>
            <a:endParaRPr b="0" i="0" sz="2000" u="none" cap="none" strike="noStrike">
              <a:solidFill>
                <a:schemeClr val="dk1"/>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546" name="Google Shape;546;p106"/>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547" name="Google Shape;547;p10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48" name="Google Shape;548;p106"/>
          <p:cNvPicPr preferRelativeResize="0"/>
          <p:nvPr/>
        </p:nvPicPr>
        <p:blipFill rotWithShape="1">
          <a:blip r:embed="rId4">
            <a:alphaModFix/>
          </a:blip>
          <a:srcRect b="0" l="0" r="0" t="0"/>
          <a:stretch/>
        </p:blipFill>
        <p:spPr>
          <a:xfrm>
            <a:off x="768125" y="1127525"/>
            <a:ext cx="2838425" cy="2971802"/>
          </a:xfrm>
          <a:prstGeom prst="rect">
            <a:avLst/>
          </a:prstGeom>
          <a:noFill/>
          <a:ln>
            <a:noFill/>
          </a:ln>
        </p:spPr>
      </p:pic>
      <p:sp>
        <p:nvSpPr>
          <p:cNvPr id="549" name="Google Shape;549;p106"/>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550" name="Google Shape;550;p106"/>
          <p:cNvPicPr preferRelativeResize="0"/>
          <p:nvPr/>
        </p:nvPicPr>
        <p:blipFill rotWithShape="1">
          <a:blip r:embed="rId5">
            <a:alphaModFix/>
          </a:blip>
          <a:srcRect b="14004" l="30632" r="27978" t="28214"/>
          <a:stretch/>
        </p:blipFill>
        <p:spPr>
          <a:xfrm>
            <a:off x="768125" y="1127525"/>
            <a:ext cx="2838426" cy="29717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10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MULTIVARIATE LINEAR MODEL</a:t>
            </a:r>
            <a:endParaRPr b="0" i="0" sz="2100" u="none" cap="none" strike="noStrike">
              <a:solidFill>
                <a:srgbClr val="2E2E2E"/>
              </a:solidFill>
              <a:latin typeface="Montserrat"/>
              <a:ea typeface="Montserrat"/>
              <a:cs typeface="Montserrat"/>
              <a:sym typeface="Montserrat"/>
            </a:endParaRPr>
          </a:p>
        </p:txBody>
      </p:sp>
      <p:sp>
        <p:nvSpPr>
          <p:cNvPr id="556" name="Google Shape;556;p10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57" name="Google Shape;557;p10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172B4D"/>
                </a:solidFill>
                <a:highlight>
                  <a:srgbClr val="FFFFFF"/>
                </a:highlight>
                <a:latin typeface="Roboto"/>
                <a:ea typeface="Roboto"/>
                <a:cs typeface="Roboto"/>
                <a:sym typeface="Roboto"/>
              </a:rPr>
              <a:t> The multivariate linear model takes the form of:</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00000"/>
              </a:lnSpc>
              <a:spcBef>
                <a:spcPts val="0"/>
              </a:spcBef>
              <a:spcAft>
                <a:spcPts val="0"/>
              </a:spcAft>
              <a:buClr>
                <a:srgbClr val="172B4D"/>
              </a:buClr>
              <a:buSzPts val="1650"/>
              <a:buFont typeface="Roboto"/>
              <a:buChar char="●"/>
            </a:pPr>
            <a:r>
              <a:rPr b="0" i="0" lang="en-GB" sz="1650" u="none" cap="none" strike="noStrike">
                <a:solidFill>
                  <a:srgbClr val="172B4D"/>
                </a:solidFill>
                <a:highlight>
                  <a:srgbClr val="FFFFFF"/>
                </a:highlight>
                <a:latin typeface="Roboto"/>
                <a:ea typeface="Roboto"/>
                <a:cs typeface="Roboto"/>
                <a:sym typeface="Roboto"/>
              </a:rPr>
              <a:t>Therefore, each b_n coefficient tells us the influence of the nth-column in the prediction yi when the other columns are null. How much changes Y when the nth column changes one unit.</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00000"/>
              </a:lnSpc>
              <a:spcBef>
                <a:spcPts val="0"/>
              </a:spcBef>
              <a:spcAft>
                <a:spcPts val="0"/>
              </a:spcAft>
              <a:buClr>
                <a:srgbClr val="172B4D"/>
              </a:buClr>
              <a:buSzPts val="1650"/>
              <a:buFont typeface="Roboto"/>
              <a:buChar char="●"/>
            </a:pPr>
            <a:r>
              <a:rPr b="0" i="0" lang="en-GB" sz="1650" u="none" cap="none" strike="noStrike">
                <a:solidFill>
                  <a:srgbClr val="172B4D"/>
                </a:solidFill>
                <a:highlight>
                  <a:srgbClr val="FFFFFF"/>
                </a:highlight>
                <a:latin typeface="Roboto"/>
                <a:ea typeface="Roboto"/>
                <a:cs typeface="Roboto"/>
                <a:sym typeface="Roboto"/>
              </a:rPr>
              <a:t>However, if some columns are not independent they do not reveal new information per se each one.</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58" name="Google Shape;558;p107"/>
          <p:cNvPicPr preferRelativeResize="0"/>
          <p:nvPr/>
        </p:nvPicPr>
        <p:blipFill rotWithShape="1">
          <a:blip r:embed="rId4">
            <a:alphaModFix/>
          </a:blip>
          <a:srcRect b="0" l="0" r="0" t="0"/>
          <a:stretch/>
        </p:blipFill>
        <p:spPr>
          <a:xfrm>
            <a:off x="3176587" y="2187725"/>
            <a:ext cx="2638425" cy="19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8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IDENTIFY CATEGORICAL COLUMNS</a:t>
            </a:r>
            <a:endParaRPr b="0" i="0" sz="2100" u="none" cap="none" strike="noStrike">
              <a:solidFill>
                <a:srgbClr val="2E2E2E"/>
              </a:solidFill>
              <a:latin typeface="Montserrat"/>
              <a:ea typeface="Montserrat"/>
              <a:cs typeface="Montserrat"/>
              <a:sym typeface="Montserrat"/>
            </a:endParaRPr>
          </a:p>
        </p:txBody>
      </p:sp>
      <p:sp>
        <p:nvSpPr>
          <p:cNvPr id="356" name="Google Shape;356;p8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57" name="Google Shape;357;p81"/>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172B4D"/>
                </a:solidFill>
                <a:highlight>
                  <a:srgbClr val="FFFFFF"/>
                </a:highlight>
                <a:latin typeface="Roboto"/>
                <a:ea typeface="Roboto"/>
                <a:cs typeface="Roboto"/>
                <a:sym typeface="Roboto"/>
              </a:rPr>
              <a:t>Remember first that Python not always interprets correctly a categorical column.</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Check the column types with: df.info()</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Fix the type with: df[col] = df[col].astype(‘object’)</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p10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CHECKING CORRELATION WITH R2</a:t>
            </a:r>
            <a:endParaRPr b="0" i="0" sz="2100" u="none" cap="none" strike="noStrike">
              <a:solidFill>
                <a:srgbClr val="2E2E2E"/>
              </a:solidFill>
              <a:latin typeface="Montserrat"/>
              <a:ea typeface="Montserrat"/>
              <a:cs typeface="Montserrat"/>
              <a:sym typeface="Montserrat"/>
            </a:endParaRPr>
          </a:p>
        </p:txBody>
      </p:sp>
      <p:sp>
        <p:nvSpPr>
          <p:cNvPr id="564" name="Google Shape;564;p10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65" name="Google Shape;565;p108"/>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The correlation matrix helps to identify if any pairs of independent variables are related and up to which extent.</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The R2, tell us how much variance of our data is explained by the variables in our linear model. (Are all our features able to explain the dependent feature?).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To quantify the collinearity we can compute a linear model for each k-th independent variable as a function of all the remaining independent features.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10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300"/>
              <a:buFont typeface="Arial"/>
              <a:buNone/>
            </a:pPr>
            <a:r>
              <a:rPr b="1" i="0" lang="en-GB" sz="2100" u="none" cap="none" strike="noStrike">
                <a:solidFill>
                  <a:srgbClr val="434343"/>
                </a:solidFill>
                <a:latin typeface="Montserrat"/>
                <a:ea typeface="Montserrat"/>
                <a:cs typeface="Montserrat"/>
                <a:sym typeface="Montserrat"/>
              </a:rPr>
              <a:t>CHECKING CORRELATION WITH R2</a:t>
            </a:r>
            <a:endParaRPr b="0" i="0" sz="2100" u="none" cap="none" strike="noStrike">
              <a:solidFill>
                <a:srgbClr val="2E2E2E"/>
              </a:solidFill>
              <a:latin typeface="Montserrat"/>
              <a:ea typeface="Montserrat"/>
              <a:cs typeface="Montserrat"/>
              <a:sym typeface="Montserrat"/>
            </a:endParaRPr>
          </a:p>
        </p:txBody>
      </p:sp>
      <p:sp>
        <p:nvSpPr>
          <p:cNvPr id="571" name="Google Shape;571;p10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72" name="Google Shape;572;p10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Thus, each X_k becomes an dependent feature of the all the remaining features.</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For example, in the model:</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We can do:</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73" name="Google Shape;573;p109"/>
          <p:cNvPicPr preferRelativeResize="0"/>
          <p:nvPr/>
        </p:nvPicPr>
        <p:blipFill rotWithShape="1">
          <a:blip r:embed="rId4">
            <a:alphaModFix/>
          </a:blip>
          <a:srcRect b="0" l="0" r="0" t="0"/>
          <a:stretch/>
        </p:blipFill>
        <p:spPr>
          <a:xfrm>
            <a:off x="2407775" y="2639375"/>
            <a:ext cx="3838575" cy="190500"/>
          </a:xfrm>
          <a:prstGeom prst="rect">
            <a:avLst/>
          </a:prstGeom>
          <a:noFill/>
          <a:ln>
            <a:noFill/>
          </a:ln>
        </p:spPr>
      </p:pic>
      <p:pic>
        <p:nvPicPr>
          <p:cNvPr id="574" name="Google Shape;574;p109"/>
          <p:cNvPicPr preferRelativeResize="0"/>
          <p:nvPr/>
        </p:nvPicPr>
        <p:blipFill rotWithShape="1">
          <a:blip r:embed="rId5">
            <a:alphaModFix/>
          </a:blip>
          <a:srcRect b="0" l="0" r="0" t="0"/>
          <a:stretch/>
        </p:blipFill>
        <p:spPr>
          <a:xfrm>
            <a:off x="2407775" y="3447850"/>
            <a:ext cx="3067050" cy="228600"/>
          </a:xfrm>
          <a:prstGeom prst="rect">
            <a:avLst/>
          </a:prstGeom>
          <a:noFill/>
          <a:ln>
            <a:noFill/>
          </a:ln>
        </p:spPr>
      </p:pic>
      <p:pic>
        <p:nvPicPr>
          <p:cNvPr id="575" name="Google Shape;575;p109"/>
          <p:cNvPicPr preferRelativeResize="0"/>
          <p:nvPr/>
        </p:nvPicPr>
        <p:blipFill rotWithShape="1">
          <a:blip r:embed="rId6">
            <a:alphaModFix/>
          </a:blip>
          <a:srcRect b="0" l="0" r="0" t="0"/>
          <a:stretch/>
        </p:blipFill>
        <p:spPr>
          <a:xfrm>
            <a:off x="2393488" y="3967625"/>
            <a:ext cx="3095625" cy="22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8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MISSING VALUES IN CATEGORICAL DATA</a:t>
            </a:r>
            <a:endParaRPr b="0" i="0" sz="2100" u="none" cap="none" strike="noStrike">
              <a:solidFill>
                <a:srgbClr val="2E2E2E"/>
              </a:solidFill>
              <a:latin typeface="Montserrat"/>
              <a:ea typeface="Montserrat"/>
              <a:cs typeface="Montserrat"/>
              <a:sym typeface="Montserrat"/>
            </a:endParaRPr>
          </a:p>
        </p:txBody>
      </p:sp>
      <p:sp>
        <p:nvSpPr>
          <p:cNvPr id="363" name="Google Shape;363;p8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64" name="Google Shape;364;p8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172B4D"/>
                </a:solidFill>
                <a:highlight>
                  <a:srgbClr val="FFFFFF"/>
                </a:highlight>
                <a:latin typeface="Roboto"/>
                <a:ea typeface="Roboto"/>
                <a:cs typeface="Roboto"/>
                <a:sym typeface="Roboto"/>
              </a:rPr>
              <a:t>The most used ways to deal with missing values in categorical data are: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Drop the row with NA’s.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Drop the corresponding column.</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Impute with a know value given some background knowledge</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Impute with the most frequent value (can introduce bias)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Use machine learning to predict the missing value.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8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GB">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370" name="Google Shape;370;p83"/>
          <p:cNvSpPr txBox="1"/>
          <p:nvPr>
            <p:ph idx="2" type="title"/>
          </p:nvPr>
        </p:nvSpPr>
        <p:spPr>
          <a:xfrm>
            <a:off x="1959550" y="3284050"/>
            <a:ext cx="690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GB">
                <a:latin typeface="Montserrat"/>
                <a:ea typeface="Montserrat"/>
                <a:cs typeface="Montserrat"/>
                <a:sym typeface="Montserrat"/>
              </a:rPr>
              <a:t>Cleaning categorical data (II)</a:t>
            </a:r>
            <a:endParaRPr>
              <a:latin typeface="Montserrat"/>
              <a:ea typeface="Montserrat"/>
              <a:cs typeface="Montserrat"/>
              <a:sym typeface="Montserrat"/>
            </a:endParaRPr>
          </a:p>
        </p:txBody>
      </p:sp>
      <p:pic>
        <p:nvPicPr>
          <p:cNvPr id="371" name="Google Shape;371;p83"/>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84"/>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Cleaning with map.</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GB" sz="2000" u="none" cap="none" strike="noStrike">
                <a:solidFill>
                  <a:srgbClr val="000000"/>
                </a:solidFill>
                <a:latin typeface="Montserrat Medium"/>
                <a:ea typeface="Montserrat Medium"/>
                <a:cs typeface="Montserrat Medium"/>
                <a:sym typeface="Montserrat Medium"/>
              </a:rPr>
              <a:t>Comparing groups with barplots.</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GB"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377" name="Google Shape;377;p84"/>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378" name="Google Shape;378;p8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379" name="Google Shape;379;p84"/>
          <p:cNvPicPr preferRelativeResize="0"/>
          <p:nvPr/>
        </p:nvPicPr>
        <p:blipFill rotWithShape="1">
          <a:blip r:embed="rId4">
            <a:alphaModFix/>
          </a:blip>
          <a:srcRect b="0" l="0" r="0" t="0"/>
          <a:stretch/>
        </p:blipFill>
        <p:spPr>
          <a:xfrm>
            <a:off x="768125" y="1127525"/>
            <a:ext cx="2838425" cy="2971802"/>
          </a:xfrm>
          <a:prstGeom prst="rect">
            <a:avLst/>
          </a:prstGeom>
          <a:noFill/>
          <a:ln>
            <a:noFill/>
          </a:ln>
        </p:spPr>
      </p:pic>
      <p:sp>
        <p:nvSpPr>
          <p:cNvPr id="380" name="Google Shape;380;p84"/>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381" name="Google Shape;381;p84"/>
          <p:cNvPicPr preferRelativeResize="0"/>
          <p:nvPr/>
        </p:nvPicPr>
        <p:blipFill rotWithShape="1">
          <a:blip r:embed="rId5">
            <a:alphaModFix/>
          </a:blip>
          <a:srcRect b="14004" l="30632" r="27978" t="28214"/>
          <a:stretch/>
        </p:blipFill>
        <p:spPr>
          <a:xfrm>
            <a:off x="768125" y="1127525"/>
            <a:ext cx="2838426" cy="2971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8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CLEANING WITH MAP</a:t>
            </a:r>
            <a:endParaRPr b="0" i="0" sz="2100" u="none" cap="none" strike="noStrike">
              <a:solidFill>
                <a:srgbClr val="2E2E2E"/>
              </a:solidFill>
              <a:latin typeface="Montserrat"/>
              <a:ea typeface="Montserrat"/>
              <a:cs typeface="Montserrat"/>
              <a:sym typeface="Montserrat"/>
            </a:endParaRPr>
          </a:p>
        </p:txBody>
      </p:sp>
      <p:sp>
        <p:nvSpPr>
          <p:cNvPr id="387" name="Google Shape;387;p8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88" name="Google Shape;388;p8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172B4D"/>
                </a:solidFill>
                <a:highlight>
                  <a:srgbClr val="FFFFFF"/>
                </a:highlight>
                <a:latin typeface="Roboto"/>
                <a:ea typeface="Roboto"/>
                <a:cs typeface="Roboto"/>
                <a:sym typeface="Roboto"/>
              </a:rPr>
              <a:t>Remember, for </a:t>
            </a:r>
            <a:r>
              <a:rPr b="1" i="0" lang="en-GB" sz="1800" u="none" cap="none" strike="noStrike">
                <a:solidFill>
                  <a:srgbClr val="172B4D"/>
                </a:solidFill>
                <a:highlight>
                  <a:srgbClr val="FFFFFF"/>
                </a:highlight>
                <a:latin typeface="Roboto"/>
                <a:ea typeface="Roboto"/>
                <a:cs typeface="Roboto"/>
                <a:sym typeface="Roboto"/>
              </a:rPr>
              <a:t>elementwise</a:t>
            </a:r>
            <a:r>
              <a:rPr b="0" i="0" lang="en-GB" sz="1800" u="none" cap="none" strike="noStrike">
                <a:solidFill>
                  <a:srgbClr val="172B4D"/>
                </a:solidFill>
                <a:highlight>
                  <a:srgbClr val="FFFFFF"/>
                </a:highlight>
                <a:latin typeface="Roboto"/>
                <a:ea typeface="Roboto"/>
                <a:cs typeface="Roboto"/>
                <a:sym typeface="Roboto"/>
              </a:rPr>
              <a:t> operations on a column you can use map.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Map works with a function and applies this function over each element of the column.</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The function used by map can be an existing one or a user defined.</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8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GB" sz="2100" u="none" cap="none" strike="noStrike">
                <a:solidFill>
                  <a:srgbClr val="434343"/>
                </a:solidFill>
                <a:latin typeface="Montserrat"/>
                <a:ea typeface="Montserrat"/>
                <a:cs typeface="Montserrat"/>
                <a:sym typeface="Montserrat"/>
              </a:rPr>
              <a:t>MISSING VALUES IN CATEGORICAL DATA</a:t>
            </a:r>
            <a:endParaRPr b="0" i="0" sz="2100" u="none" cap="none" strike="noStrike">
              <a:solidFill>
                <a:srgbClr val="2E2E2E"/>
              </a:solidFill>
              <a:latin typeface="Montserrat"/>
              <a:ea typeface="Montserrat"/>
              <a:cs typeface="Montserrat"/>
              <a:sym typeface="Montserrat"/>
            </a:endParaRPr>
          </a:p>
        </p:txBody>
      </p:sp>
      <p:sp>
        <p:nvSpPr>
          <p:cNvPr id="394" name="Google Shape;394;p8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GB"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95" name="Google Shape;395;p8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172B4D"/>
                </a:solidFill>
                <a:highlight>
                  <a:srgbClr val="FFFFFF"/>
                </a:highlight>
                <a:latin typeface="Roboto"/>
                <a:ea typeface="Roboto"/>
                <a:cs typeface="Roboto"/>
                <a:sym typeface="Roboto"/>
              </a:rPr>
              <a:t>The most used ways to deal with missing values in categorical data are: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Drop the row with NA’s.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Drop the corresponding column.</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Impute with a know value given some knowledge</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Impute with the most frequent value (can introduce bias)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GB" sz="1800" u="none" cap="none" strike="noStrike">
                <a:solidFill>
                  <a:srgbClr val="172B4D"/>
                </a:solidFill>
                <a:highlight>
                  <a:srgbClr val="FFFFFF"/>
                </a:highlight>
                <a:latin typeface="Roboto"/>
                <a:ea typeface="Roboto"/>
                <a:cs typeface="Roboto"/>
                <a:sym typeface="Roboto"/>
              </a:rPr>
              <a:t>Use machine learning to predict the missing value.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87"/>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GB">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401" name="Google Shape;401;p87"/>
          <p:cNvSpPr txBox="1"/>
          <p:nvPr>
            <p:ph idx="2" type="title"/>
          </p:nvPr>
        </p:nvSpPr>
        <p:spPr>
          <a:xfrm>
            <a:off x="1959550" y="3284050"/>
            <a:ext cx="690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GB">
                <a:latin typeface="Montserrat"/>
                <a:ea typeface="Montserrat"/>
                <a:cs typeface="Montserrat"/>
                <a:sym typeface="Montserrat"/>
              </a:rPr>
              <a:t>Cleaning categorical data (III)</a:t>
            </a:r>
            <a:endParaRPr>
              <a:latin typeface="Montserrat"/>
              <a:ea typeface="Montserrat"/>
              <a:cs typeface="Montserrat"/>
              <a:sym typeface="Montserrat"/>
            </a:endParaRPr>
          </a:p>
        </p:txBody>
      </p:sp>
      <p:pic>
        <p:nvPicPr>
          <p:cNvPr id="402" name="Google Shape;402;p87"/>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